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91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3828D-C90B-4D00-A93E-AD18FD6D777F}" type="datetimeFigureOut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94C9CD-09C8-4D83-ACA7-18D9E3261F2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8697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2F2C6-8D77-4E6F-AD7F-688F92A883A4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B2C56-C1D1-4CE3-8648-1EFE3F70B5D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43525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8A994-F758-4AB6-8046-4D28767F21B6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B2C56-C1D1-4CE3-8648-1EFE3F70B5D5}" type="slidenum">
              <a:rPr lang="zh-TW" altLang="en-US" smtClean="0"/>
              <a:t>‹#›</a:t>
            </a:fld>
            <a:endParaRPr lang="zh-TW" alt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5619F5ED-FF32-4071-8D8F-023A870672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11753" y="6342899"/>
            <a:ext cx="2156351" cy="29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632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 spc="3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51CDA-E4D2-49D3-93F7-99FA03DD0093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B2C56-C1D1-4CE3-8648-1EFE3F70B5D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562451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F2778-3D4E-4430-B727-6EAE14D080FE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B2C56-C1D1-4CE3-8648-1EFE3F70B5D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3654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29763-51A9-46B8-8FD2-FAA8A554AF1D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B2C56-C1D1-4CE3-8648-1EFE3F70B5D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41369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91761-26BF-4AAA-A349-08A56DD2CD5A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B2C56-C1D1-4CE3-8648-1EFE3F70B5D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98976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CA8CA-A315-4E07-8D5C-EB7B82C60729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B2C56-C1D1-4CE3-8648-1EFE3F70B5D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" name="Rectangle 4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73117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2800" b="1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D922C-83BB-40B3-8F6E-889612382B41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B2C56-C1D1-4CE3-8648-1EFE3F70B5D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0567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 baseline="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BF519-A1D2-40DD-8F5C-39B5391F49AD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B2C56-C1D1-4CE3-8648-1EFE3F70B5D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48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BB69-9223-4A7D-B8BF-2552E07C1249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B2C56-C1D1-4CE3-8648-1EFE3F70B5D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94137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0D4D1-54F1-451F-9E88-16B9FBAD2C28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FB2C56-C1D1-4CE3-8648-1EFE3F70B5D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27886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294198"/>
            <a:ext cx="9692640" cy="1397124"/>
          </a:xfrm>
          <a:prstGeom prst="rect">
            <a:avLst/>
          </a:prstGeo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fld id="{3D17DFEE-D8DD-467E-9DB0-115D5AAC156D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fld id="{6DFB2C56-C1D1-4CE3-8648-1EFE3F70B5D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3348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 spc="-5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xAcPFhfTZRU" TargetMode="External"/><Relationship Id="rId2" Type="http://schemas.openxmlformats.org/officeDocument/2006/relationships/hyperlink" Target="https://trc-academic.tut.edu.tw/p/403-1035-682.php?Lang=zh-tw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trc-academic.tut.edu.tw/p/406-1035-6944,r682.php?Lang=zh-tw" TargetMode="External"/><Relationship Id="rId4" Type="http://schemas.openxmlformats.org/officeDocument/2006/relationships/hyperlink" Target="https://youtu.be/ukSPe5-wJQI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>
            <a:extLst>
              <a:ext uri="{FF2B5EF4-FFF2-40B4-BE49-F238E27FC236}">
                <a16:creationId xmlns:a16="http://schemas.microsoft.com/office/drawing/2014/main" id="{BA1F245A-CC59-45CB-BCA1-BA949A2303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852774"/>
            <a:ext cx="9144000" cy="949036"/>
          </a:xfrm>
        </p:spPr>
        <p:txBody>
          <a:bodyPr>
            <a:normAutofit/>
          </a:bodyPr>
          <a:lstStyle/>
          <a:p>
            <a:pPr algn="ctr"/>
            <a:r>
              <a:rPr lang="zh-TW" altLang="en-US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進修部教務組  </a:t>
            </a:r>
            <a:r>
              <a:rPr lang="en-US" altLang="zh-TW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2021.05.15</a:t>
            </a:r>
            <a:r>
              <a:rPr lang="zh-TW" altLang="en-U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製</a:t>
            </a:r>
          </a:p>
          <a:p>
            <a:pPr algn="ctr"/>
            <a:endParaRPr lang="zh-TW" altLang="en-US" dirty="0"/>
          </a:p>
        </p:txBody>
      </p:sp>
      <p:sp>
        <p:nvSpPr>
          <p:cNvPr id="7" name="標題 1">
            <a:extLst>
              <a:ext uri="{FF2B5EF4-FFF2-40B4-BE49-F238E27FC236}">
                <a16:creationId xmlns:a16="http://schemas.microsoft.com/office/drawing/2014/main" id="{24DA489C-5FE7-44BC-B0AD-4CE54CF4C8CD}"/>
              </a:ext>
            </a:extLst>
          </p:cNvPr>
          <p:cNvSpPr txBox="1">
            <a:spLocks/>
          </p:cNvSpPr>
          <p:nvPr/>
        </p:nvSpPr>
        <p:spPr>
          <a:xfrm>
            <a:off x="0" y="2022593"/>
            <a:ext cx="12191999" cy="254143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p:spPr>
        <p:txBody>
          <a:bodyPr vert="horz" lIns="91440" tIns="45720" rIns="9144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b="0" i="0" kern="1200" cap="all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ts val="65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zh-TW" sz="3200" b="1" i="0" u="none" strike="noStrike" kern="1200" cap="all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若受「嚴重特殊傳染性肺炎</a:t>
            </a:r>
            <a:r>
              <a:rPr kumimoji="0" lang="en-US" altLang="zh-TW" sz="3200" b="1" i="0" u="none" strike="noStrike" kern="1200" cap="all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(COVID-19)</a:t>
            </a:r>
            <a:r>
              <a:rPr kumimoji="0" lang="zh-TW" altLang="zh-TW" sz="3200" b="1" i="0" u="none" strike="noStrike" kern="1200" cap="all" spc="0" normalizeH="0" baseline="0" noProof="0" dirty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」疫情影響</a:t>
            </a:r>
            <a:br>
              <a:rPr kumimoji="0" lang="en-US" altLang="zh-TW" sz="4000" b="1" i="0" u="none" strike="noStrike" kern="1200" cap="all" spc="0" normalizeH="0" baseline="0" noProof="0" dirty="0">
                <a:ln w="3175"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</a:br>
            <a:r>
              <a:rPr lang="zh-TW" altLang="en-US" sz="6000" b="1" u="sng" dirty="0">
                <a:ln w="3175">
                  <a:solidFill>
                    <a:schemeClr val="tx1"/>
                  </a:solidFill>
                </a:ln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進修</a:t>
            </a:r>
            <a:r>
              <a:rPr kumimoji="0" lang="zh-TW" altLang="zh-TW" sz="6000" b="1" i="0" u="sng" strike="noStrike" kern="1200" cap="all" spc="0" normalizeH="0" baseline="0" noProof="0" dirty="0">
                <a:ln w="3175"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部</a:t>
            </a:r>
            <a:r>
              <a:rPr kumimoji="0" lang="zh-TW" altLang="en-US" sz="6000" b="1" i="0" u="sng" strike="noStrike" kern="1200" cap="all" spc="0" normalizeH="0" baseline="0" noProof="0" dirty="0">
                <a:ln w="3175"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線上彈性學習機制</a:t>
            </a:r>
            <a:br>
              <a:rPr kumimoji="0" lang="zh-TW" altLang="zh-TW" sz="4000" b="1" i="0" u="none" strike="noStrike" kern="1200" cap="all" spc="0" normalizeH="0" baseline="0" noProof="0" dirty="0">
                <a:ln w="3175">
                  <a:solidFill>
                    <a:schemeClr val="tx1"/>
                  </a:solidFill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</a:br>
            <a:endParaRPr kumimoji="0" lang="zh-TW" altLang="en-US" sz="4000" b="1" i="0" u="none" strike="noStrike" kern="1200" cap="all" spc="0" normalizeH="0" baseline="0" noProof="0" dirty="0">
              <a:ln w="3175">
                <a:solidFill>
                  <a:schemeClr val="tx1"/>
                </a:solidFill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4C2CD3EF-1A59-492A-990F-1863075D30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6113" y="1462791"/>
            <a:ext cx="2999772" cy="415427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E3745DB4-C8D6-4CAB-9D20-8D16D57F19B0}"/>
              </a:ext>
            </a:extLst>
          </p:cNvPr>
          <p:cNvSpPr/>
          <p:nvPr/>
        </p:nvSpPr>
        <p:spPr>
          <a:xfrm>
            <a:off x="0" y="5350442"/>
            <a:ext cx="122072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b="1" dirty="0">
                <a:solidFill>
                  <a:schemeClr val="accent1">
                    <a:lumMod val="75000"/>
                  </a:schemeClr>
                </a:solidFill>
              </a:rPr>
              <a:t>相關配套措施將配合政策調整，詳細執行情形請依最新公告辦理</a:t>
            </a:r>
          </a:p>
        </p:txBody>
      </p:sp>
      <p:cxnSp>
        <p:nvCxnSpPr>
          <p:cNvPr id="12" name="直線接點 11">
            <a:extLst>
              <a:ext uri="{FF2B5EF4-FFF2-40B4-BE49-F238E27FC236}">
                <a16:creationId xmlns:a16="http://schemas.microsoft.com/office/drawing/2014/main" id="{7E16B827-78A0-47E5-9F2A-9CE907524363}"/>
              </a:ext>
            </a:extLst>
          </p:cNvPr>
          <p:cNvCxnSpPr/>
          <p:nvPr/>
        </p:nvCxnSpPr>
        <p:spPr>
          <a:xfrm>
            <a:off x="2658318" y="5280995"/>
            <a:ext cx="685221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7182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7A29934-3815-4E86-86AC-B725CF471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755" y="456261"/>
            <a:ext cx="10397836" cy="1325563"/>
          </a:xfrm>
        </p:spPr>
        <p:txBody>
          <a:bodyPr anchor="t">
            <a:noAutofit/>
          </a:bodyPr>
          <a:lstStyle/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一</a:t>
            </a:r>
            <a:r>
              <a:rPr lang="zh-TW" altLang="en-US" sz="32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、</a:t>
            </a:r>
            <a:r>
              <a:rPr lang="zh-TW" altLang="zh-TW" sz="32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遠距授課需依「專科以上學校遠距教學實施辦法」</a:t>
            </a:r>
            <a:br>
              <a:rPr lang="en-US" altLang="zh-TW" sz="32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</a:br>
            <a:r>
              <a:rPr lang="zh-TW" altLang="en-US" sz="32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      </a:t>
            </a:r>
            <a:r>
              <a:rPr lang="zh-TW" altLang="zh-TW" sz="32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規定辦理</a:t>
            </a:r>
            <a:br>
              <a:rPr lang="en-US" altLang="zh-TW" sz="32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</a:br>
            <a:r>
              <a:rPr lang="zh-TW" altLang="en-US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       </a:t>
            </a:r>
            <a:r>
              <a:rPr lang="zh-TW" altLang="en-US" sz="1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★</a:t>
            </a:r>
            <a:r>
              <a:rPr lang="en-US" altLang="zh-TW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109</a:t>
            </a:r>
            <a:r>
              <a:rPr lang="zh-TW" altLang="zh-TW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年</a:t>
            </a:r>
            <a:r>
              <a:rPr lang="en-US" altLang="zh-TW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zh-TW" altLang="zh-TW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月</a:t>
            </a:r>
            <a:r>
              <a:rPr lang="en-US" altLang="zh-TW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</a:t>
            </a:r>
            <a:r>
              <a:rPr lang="zh-TW" altLang="zh-TW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日教育部通報</a:t>
            </a:r>
            <a:r>
              <a:rPr lang="zh-TW" altLang="en-US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</a:t>
            </a:r>
            <a:r>
              <a:rPr lang="zh-TW" altLang="zh-TW" sz="18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大專校院因應嚴重特殊傳染性肺炎疫情採遠距教學注意事項</a:t>
            </a:r>
            <a:br>
              <a:rPr lang="en-US" altLang="zh-TW" sz="2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zh-TW" altLang="en-US" sz="2400" b="1" u="sng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C102C7A-C716-44A9-BAA5-7CFCE6620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6DFB2C56-C1D1-4CE3-8648-1EFE3F70B5D5}" type="slidenum">
              <a:rPr lang="zh-TW" altLang="en-US" smtClean="0"/>
              <a:t>2</a:t>
            </a:fld>
            <a:endParaRPr lang="zh-TW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2C427AA-45B4-4AB1-BFDF-DBBC0C2E7B14}"/>
              </a:ext>
            </a:extLst>
          </p:cNvPr>
          <p:cNvSpPr/>
          <p:nvPr/>
        </p:nvSpPr>
        <p:spPr>
          <a:xfrm>
            <a:off x="1246908" y="2668851"/>
            <a:ext cx="9490365" cy="2907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ts val="4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遠距教學需依規定提出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遠距課程申請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ts val="4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任課教師不宜自行更改授課方式為遠距教學課程，如遇疫情需求須調整授課方式，請協助依教務處通知辦理。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ts val="4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如因疫情影響須啟動</a:t>
            </a:r>
            <a:r>
              <a:rPr lang="zh-TW" altLang="en-US" sz="2400" b="1" dirty="0"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線上彈性學習機制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措施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施行時間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</a:t>
            </a:r>
            <a:r>
              <a:rPr lang="zh-TW" altLang="en-US" sz="2400" b="1" dirty="0">
                <a:solidFill>
                  <a:srgbClr val="FF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進修部首頁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公告為準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826082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464D3377-46FA-439E-AB21-65583252B449}"/>
              </a:ext>
            </a:extLst>
          </p:cNvPr>
          <p:cNvSpPr txBox="1">
            <a:spLocks/>
          </p:cNvSpPr>
          <p:nvPr/>
        </p:nvSpPr>
        <p:spPr>
          <a:xfrm>
            <a:off x="711755" y="456261"/>
            <a:ext cx="10397836" cy="1325563"/>
          </a:xfrm>
          <a:prstGeom prst="rect">
            <a:avLst/>
          </a:prstGeom>
        </p:spPr>
        <p:txBody>
          <a:bodyPr vert="horz" lIns="91440" tIns="27432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spc="-5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二、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依中央流行疫情指揮中心</a:t>
            </a:r>
            <a:r>
              <a:rPr lang="en-US" altLang="zh-TW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110.5.15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公告之</a:t>
            </a:r>
            <a:endParaRPr lang="en-US" altLang="zh-TW" sz="3200" u="sng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    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「</a:t>
            </a:r>
            <a:r>
              <a:rPr lang="en-US" altLang="zh-TW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COVID-19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疫情警戒標準及因應事項」辦理</a:t>
            </a:r>
            <a:endParaRPr lang="zh-TW" altLang="en-US" sz="32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lnSpc>
                <a:spcPts val="3500"/>
              </a:lnSpc>
            </a:pPr>
            <a:endParaRPr lang="zh-TW" altLang="en-US" sz="18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B15C073E-B3DE-4EEE-9E0C-22EBC8A7EAE8}"/>
              </a:ext>
            </a:extLst>
          </p:cNvPr>
          <p:cNvSpPr/>
          <p:nvPr/>
        </p:nvSpPr>
        <p:spPr>
          <a:xfrm>
            <a:off x="3240711" y="3000982"/>
            <a:ext cx="5339923" cy="18774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4400" b="1" dirty="0">
                <a:solidFill>
                  <a:schemeClr val="accent3">
                    <a:lumMod val="50000"/>
                  </a:schemeClr>
                </a:solidFill>
                <a:latin typeface="+mj-lt"/>
                <a:ea typeface="微軟正黑體" panose="020B0604030504040204" pitchFamily="34" charset="-120"/>
                <a:cs typeface="Times New Roman" panose="02020603050405020304" pitchFamily="18" charset="0"/>
              </a:rPr>
              <a:t>施行時間</a:t>
            </a:r>
            <a:endParaRPr lang="en-US" altLang="zh-TW" sz="4400" b="1" dirty="0">
              <a:solidFill>
                <a:schemeClr val="accent3">
                  <a:lumMod val="50000"/>
                </a:schemeClr>
              </a:solidFill>
              <a:latin typeface="+mj-lt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/>
            <a:r>
              <a:rPr lang="en-US" altLang="zh-TW" sz="7200" b="1" dirty="0">
                <a:solidFill>
                  <a:schemeClr val="accent4">
                    <a:lumMod val="75000"/>
                  </a:schemeClr>
                </a:solidFill>
                <a:latin typeface="+mj-lt"/>
                <a:ea typeface="微軟正黑體" panose="020B0604030504040204" pitchFamily="34" charset="-120"/>
                <a:cs typeface="Times New Roman" panose="02020603050405020304" pitchFamily="18" charset="0"/>
              </a:rPr>
              <a:t>05.17~06.08</a:t>
            </a:r>
            <a:endParaRPr lang="zh-TW" altLang="zh-TW" sz="7200" dirty="0">
              <a:solidFill>
                <a:schemeClr val="accent4">
                  <a:lumMod val="75000"/>
                </a:schemeClr>
              </a:solidFill>
              <a:latin typeface="+mj-lt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D1D43A2-51C8-4775-994F-D58C39AB1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6DFB2C56-C1D1-4CE3-8648-1EFE3F70B5D5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8626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73B6B70A-FB03-4BE1-93BA-FDCDF6296FB3}"/>
              </a:ext>
            </a:extLst>
          </p:cNvPr>
          <p:cNvSpPr txBox="1">
            <a:spLocks/>
          </p:cNvSpPr>
          <p:nvPr/>
        </p:nvSpPr>
        <p:spPr>
          <a:xfrm>
            <a:off x="711755" y="456261"/>
            <a:ext cx="10397836" cy="1325563"/>
          </a:xfrm>
          <a:prstGeom prst="rect">
            <a:avLst/>
          </a:prstGeom>
        </p:spPr>
        <p:txBody>
          <a:bodyPr vert="horz" lIns="91440" tIns="27432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spc="-5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三、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配合政府政策，進修部規劃之線上彈性學習機制措施</a:t>
            </a:r>
            <a:endParaRPr lang="en-US" altLang="zh-TW" sz="3200" u="sng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   </a:t>
            </a:r>
            <a:r>
              <a:rPr lang="zh-TW" altLang="en-US" sz="3200" spc="-11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 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相關細節如下</a:t>
            </a: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：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1E4DC1D-3F1B-43FB-AE89-545DD693803A}"/>
              </a:ext>
            </a:extLst>
          </p:cNvPr>
          <p:cNvSpPr/>
          <p:nvPr/>
        </p:nvSpPr>
        <p:spPr>
          <a:xfrm>
            <a:off x="1607126" y="1503764"/>
            <a:ext cx="92825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★</a:t>
            </a:r>
            <a:r>
              <a:rPr lang="zh-TW" altLang="zh-TW" sz="20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請各專兼任教師即日起</a:t>
            </a:r>
            <a:r>
              <a:rPr lang="zh-TW" altLang="zh-TW" sz="2000" b="1" dirty="0">
                <a:solidFill>
                  <a:schemeClr val="accent1">
                    <a:lumMod val="75000"/>
                  </a:schemeClr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先行告知</a:t>
            </a:r>
            <a:r>
              <a:rPr lang="zh-TW" altLang="zh-TW" sz="20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教授課程之修課學生相關因應措施</a:t>
            </a:r>
            <a:endParaRPr lang="zh-TW" altLang="en-US" sz="2000" dirty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E1CD2CF-54EE-43BB-9FB2-7D60D617E2D0}"/>
              </a:ext>
            </a:extLst>
          </p:cNvPr>
          <p:cNvSpPr/>
          <p:nvPr/>
        </p:nvSpPr>
        <p:spPr>
          <a:xfrm>
            <a:off x="1607127" y="2369127"/>
            <a:ext cx="3366655" cy="43210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0AFC867-7DBA-40E5-A581-6452CF8E8F95}"/>
              </a:ext>
            </a:extLst>
          </p:cNvPr>
          <p:cNvSpPr/>
          <p:nvPr/>
        </p:nvSpPr>
        <p:spPr>
          <a:xfrm>
            <a:off x="1261872" y="2234846"/>
            <a:ext cx="9475401" cy="3902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1.</a:t>
            </a:r>
            <a:r>
              <a:rPr lang="zh-TW" altLang="zh-TW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一般、專題、講座類課程</a:t>
            </a:r>
            <a:r>
              <a:rPr lang="zh-TW" altLang="en-US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</a:t>
            </a:r>
            <a:r>
              <a:rPr lang="en-US" altLang="zh-TW" sz="2400" b="1" u="sng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zh-TW" sz="2400" b="1" u="sng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以下擇一辦理</a:t>
            </a:r>
            <a:r>
              <a:rPr lang="en-US" altLang="zh-TW" sz="2400" b="1" u="sng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):</a:t>
            </a:r>
          </a:p>
          <a:p>
            <a:pPr>
              <a:lnSpc>
                <a:spcPct val="150000"/>
              </a:lnSpc>
            </a:pPr>
            <a:endParaRPr lang="zh-TW" altLang="zh-TW" sz="2400" b="1" u="sng" dirty="0">
              <a:solidFill>
                <a:srgbClr val="FF0000"/>
              </a:solidFill>
              <a:highlight>
                <a:srgbClr val="FFFF00"/>
              </a:highlight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lnSpc>
                <a:spcPts val="3000"/>
              </a:lnSpc>
              <a:spcBef>
                <a:spcPts val="1200"/>
              </a:spcBef>
            </a:pP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</a:t>
            </a:r>
            <a:r>
              <a:rPr lang="en-US" altLang="zh-TW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(1)</a:t>
            </a:r>
            <a:r>
              <a:rPr lang="zh-TW" altLang="zh-TW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線上</a:t>
            </a:r>
            <a:r>
              <a:rPr lang="zh-TW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彈性學習：</a:t>
            </a:r>
            <a:endParaRPr lang="en-US" altLang="zh-TW" sz="2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lnSpc>
                <a:spcPts val="3000"/>
              </a:lnSpc>
              <a:spcBef>
                <a:spcPts val="1200"/>
              </a:spcBef>
            </a:pP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    </a:t>
            </a:r>
            <a:r>
              <a:rPr lang="zh-TW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相關通知須公告於</a:t>
            </a:r>
            <a:r>
              <a:rPr lang="zh-TW" altLang="zh-TW" sz="2400" b="1" u="sng" dirty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網路大學平台</a:t>
            </a:r>
            <a:r>
              <a:rPr lang="en-US" altLang="zh-TW" sz="2400" b="1" u="sng" dirty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zh-TW" sz="2400" b="1" u="sng" dirty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課程公告</a:t>
            </a:r>
            <a:r>
              <a:rPr lang="en-US" altLang="zh-TW" sz="2400" b="1" u="sng" dirty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  <a:r>
              <a:rPr lang="zh-TW" altLang="zh-TW" sz="2400" b="1" u="sng" dirty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以利學生周知</a:t>
            </a:r>
            <a:r>
              <a:rPr lang="zh-TW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</a:p>
          <a:p>
            <a:pPr>
              <a:lnSpc>
                <a:spcPts val="3000"/>
              </a:lnSpc>
              <a:spcBef>
                <a:spcPts val="1200"/>
              </a:spcBef>
            </a:pP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</a:t>
            </a:r>
            <a:r>
              <a:rPr lang="en-US" altLang="zh-TW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(2)</a:t>
            </a:r>
            <a:r>
              <a:rPr lang="zh-TW" altLang="zh-TW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實際</a:t>
            </a:r>
            <a:r>
              <a:rPr lang="zh-TW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調補課</a:t>
            </a:r>
            <a:r>
              <a:rPr lang="en-US" altLang="zh-TW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以不超過</a:t>
            </a:r>
            <a:r>
              <a:rPr lang="en-US" altLang="zh-TW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2</a:t>
            </a:r>
            <a:r>
              <a:rPr lang="zh-TW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週為原則</a:t>
            </a:r>
            <a:r>
              <a:rPr lang="en-US" altLang="zh-TW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  <a:r>
              <a:rPr lang="zh-TW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：</a:t>
            </a:r>
            <a:endParaRPr lang="en-US" altLang="zh-TW" sz="2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lnSpc>
                <a:spcPts val="3000"/>
              </a:lnSpc>
              <a:spcBef>
                <a:spcPts val="1200"/>
              </a:spcBef>
            </a:pP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    </a:t>
            </a:r>
            <a:r>
              <a:rPr lang="zh-TW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相關通知亦須公告於網路大學平台</a:t>
            </a:r>
            <a: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課程公告</a:t>
            </a:r>
            <a: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  <a:r>
              <a:rPr lang="zh-TW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並請與學生議定實際</a:t>
            </a:r>
            <a:endParaRPr lang="en-US" altLang="zh-TW" sz="2400" b="1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lnSpc>
                <a:spcPts val="3000"/>
              </a:lnSpc>
              <a:spcBef>
                <a:spcPts val="1200"/>
              </a:spcBef>
            </a:pP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    </a:t>
            </a:r>
            <a:r>
              <a:rPr lang="zh-TW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補課時間</a:t>
            </a:r>
            <a: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須</a:t>
            </a:r>
            <a:r>
              <a:rPr lang="zh-TW" altLang="zh-TW" sz="2400" b="1" u="sng" dirty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完成紙本調補課程序</a:t>
            </a:r>
            <a: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  <a:r>
              <a:rPr lang="zh-TW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196B4254-AA76-455F-80CD-91CDF244B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6DFB2C56-C1D1-4CE3-8648-1EFE3F70B5D5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9750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2E1CD2CF-54EE-43BB-9FB2-7D60D617E2D0}"/>
              </a:ext>
            </a:extLst>
          </p:cNvPr>
          <p:cNvSpPr/>
          <p:nvPr/>
        </p:nvSpPr>
        <p:spPr>
          <a:xfrm>
            <a:off x="1607128" y="2369127"/>
            <a:ext cx="1579418" cy="43210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0AFC867-7DBA-40E5-A581-6452CF8E8F95}"/>
              </a:ext>
            </a:extLst>
          </p:cNvPr>
          <p:cNvSpPr/>
          <p:nvPr/>
        </p:nvSpPr>
        <p:spPr>
          <a:xfrm>
            <a:off x="1261872" y="2234846"/>
            <a:ext cx="9475401" cy="3902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2.</a:t>
            </a:r>
            <a:r>
              <a:rPr lang="zh-TW" altLang="en-US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實作</a:t>
            </a:r>
            <a:r>
              <a:rPr lang="zh-TW" altLang="zh-TW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類課程</a:t>
            </a:r>
            <a:r>
              <a:rPr lang="zh-TW" altLang="en-US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</a:t>
            </a:r>
            <a:r>
              <a:rPr lang="en-US" altLang="zh-TW" sz="2400" b="1" u="sng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zh-TW" sz="2400" b="1" u="sng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以下擇一辦理</a:t>
            </a:r>
            <a:r>
              <a:rPr lang="en-US" altLang="zh-TW" sz="2400" b="1" u="sng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):</a:t>
            </a:r>
          </a:p>
          <a:p>
            <a:pPr>
              <a:lnSpc>
                <a:spcPct val="150000"/>
              </a:lnSpc>
            </a:pPr>
            <a:endParaRPr lang="zh-TW" altLang="zh-TW" sz="2400" b="1" u="sng" dirty="0">
              <a:solidFill>
                <a:srgbClr val="FF0000"/>
              </a:solidFill>
              <a:highlight>
                <a:srgbClr val="FFFF00"/>
              </a:highlight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lnSpc>
                <a:spcPts val="3000"/>
              </a:lnSpc>
              <a:spcBef>
                <a:spcPts val="1200"/>
              </a:spcBef>
            </a:pPr>
            <a:r>
              <a:rPr lang="zh-TW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</a:t>
            </a:r>
            <a:r>
              <a:rPr lang="en-US" altLang="zh-TW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(1)</a:t>
            </a:r>
            <a:r>
              <a:rPr lang="zh-TW" altLang="zh-TW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線上</a:t>
            </a:r>
            <a:r>
              <a:rPr lang="zh-TW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彈性學習</a:t>
            </a:r>
            <a:r>
              <a:rPr lang="zh-TW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：</a:t>
            </a:r>
            <a:endParaRPr lang="en-US" altLang="zh-TW" sz="2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lnSpc>
                <a:spcPts val="3000"/>
              </a:lnSpc>
              <a:spcBef>
                <a:spcPts val="1200"/>
              </a:spcBef>
            </a:pP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    </a:t>
            </a:r>
            <a:r>
              <a:rPr lang="zh-TW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相關通知須公告於</a:t>
            </a:r>
            <a:r>
              <a:rPr lang="zh-TW" altLang="zh-TW" sz="2400" b="1" u="sng" dirty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網路大學平台</a:t>
            </a:r>
            <a:r>
              <a:rPr lang="en-US" altLang="zh-TW" sz="2400" b="1" u="sng" dirty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zh-TW" sz="2400" b="1" u="sng" dirty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課程公告</a:t>
            </a:r>
            <a:r>
              <a:rPr lang="en-US" altLang="zh-TW" sz="2400" b="1" u="sng" dirty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  <a:r>
              <a:rPr lang="zh-TW" altLang="zh-TW" sz="2400" b="1" u="sng" dirty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以利學生周知</a:t>
            </a:r>
            <a:r>
              <a:rPr lang="zh-TW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</a:p>
          <a:p>
            <a:pPr>
              <a:lnSpc>
                <a:spcPts val="3000"/>
              </a:lnSpc>
              <a:spcBef>
                <a:spcPts val="1200"/>
              </a:spcBef>
            </a:pP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</a:t>
            </a:r>
            <a:r>
              <a:rPr lang="en-US" altLang="zh-TW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(2)</a:t>
            </a:r>
            <a:r>
              <a:rPr lang="zh-TW" altLang="zh-TW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實際</a:t>
            </a:r>
            <a:r>
              <a:rPr lang="zh-TW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調補</a:t>
            </a:r>
            <a:r>
              <a:rPr lang="zh-TW" altLang="zh-TW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課</a:t>
            </a:r>
            <a:r>
              <a:rPr lang="en-US" altLang="zh-TW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zh-TW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以不超過</a:t>
            </a:r>
            <a:r>
              <a:rPr lang="en-US" altLang="zh-TW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zh-TW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週為原則</a:t>
            </a:r>
            <a:r>
              <a:rPr lang="en-US" altLang="zh-TW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zh-TW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：</a:t>
            </a:r>
            <a:endParaRPr lang="en-US" altLang="zh-TW" sz="2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lnSpc>
                <a:spcPts val="3000"/>
              </a:lnSpc>
              <a:spcBef>
                <a:spcPts val="1200"/>
              </a:spcBef>
            </a:pP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    </a:t>
            </a:r>
            <a:r>
              <a:rPr lang="zh-TW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相關通知亦須公告於網路大學平台</a:t>
            </a:r>
            <a: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課程公告</a:t>
            </a:r>
            <a: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  <a:r>
              <a:rPr lang="zh-TW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並請與學生議定實際</a:t>
            </a:r>
            <a:endParaRPr lang="en-US" altLang="zh-TW" sz="2400" b="1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lnSpc>
                <a:spcPts val="3000"/>
              </a:lnSpc>
              <a:spcBef>
                <a:spcPts val="1200"/>
              </a:spcBef>
            </a:pP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    </a:t>
            </a:r>
            <a:r>
              <a:rPr lang="zh-TW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補課時間</a:t>
            </a:r>
            <a: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須</a:t>
            </a:r>
            <a:r>
              <a:rPr lang="zh-TW" altLang="zh-TW" sz="2400" b="1" u="sng" dirty="0">
                <a:solidFill>
                  <a:srgbClr val="FF0000"/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完成紙本調補課程序</a:t>
            </a:r>
            <a: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  <a:r>
              <a:rPr lang="zh-TW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9FAA672-2DB5-46AB-9554-D99D461918F5}"/>
              </a:ext>
            </a:extLst>
          </p:cNvPr>
          <p:cNvSpPr/>
          <p:nvPr/>
        </p:nvSpPr>
        <p:spPr>
          <a:xfrm>
            <a:off x="1524002" y="2814716"/>
            <a:ext cx="9074728" cy="466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TW" b="1" dirty="0"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註：實作課程如教師擬以替代措施彈性評量方式，可經系所會議同意後辦理。</a:t>
            </a:r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1F96EA96-4BB1-45AC-BC61-857470083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6DFB2C56-C1D1-4CE3-8648-1EFE3F70B5D5}" type="slidenum">
              <a:rPr lang="zh-TW" altLang="en-US" smtClean="0"/>
              <a:t>5</a:t>
            </a:fld>
            <a:endParaRPr lang="zh-TW" altLang="en-US"/>
          </a:p>
        </p:txBody>
      </p:sp>
      <p:sp>
        <p:nvSpPr>
          <p:cNvPr id="13" name="標題 1">
            <a:extLst>
              <a:ext uri="{FF2B5EF4-FFF2-40B4-BE49-F238E27FC236}">
                <a16:creationId xmlns:a16="http://schemas.microsoft.com/office/drawing/2014/main" id="{CD079448-6A53-4236-A303-DCDC90CF9296}"/>
              </a:ext>
            </a:extLst>
          </p:cNvPr>
          <p:cNvSpPr txBox="1">
            <a:spLocks/>
          </p:cNvSpPr>
          <p:nvPr/>
        </p:nvSpPr>
        <p:spPr>
          <a:xfrm>
            <a:off x="711755" y="456261"/>
            <a:ext cx="10397836" cy="1325563"/>
          </a:xfrm>
          <a:prstGeom prst="rect">
            <a:avLst/>
          </a:prstGeom>
        </p:spPr>
        <p:txBody>
          <a:bodyPr vert="horz" lIns="91440" tIns="27432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spc="-5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三、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配合政府政策，進修部規劃之線上彈性學習機制措施</a:t>
            </a:r>
            <a:endParaRPr lang="en-US" altLang="zh-TW" sz="3200" u="sng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zh-TW" altLang="en-US" sz="3200" spc="-11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相關細節如下</a:t>
            </a: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7D1ED03D-65BE-4290-A17D-3DB247283FBB}"/>
              </a:ext>
            </a:extLst>
          </p:cNvPr>
          <p:cNvSpPr/>
          <p:nvPr/>
        </p:nvSpPr>
        <p:spPr>
          <a:xfrm>
            <a:off x="1607126" y="1503764"/>
            <a:ext cx="92825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cs typeface="Times New Roman" panose="02020603050405020304" pitchFamily="18" charset="0"/>
              </a:rPr>
              <a:t>★</a:t>
            </a:r>
            <a:r>
              <a:rPr lang="zh-TW" altLang="zh-TW" sz="20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cs typeface="Times New Roman" panose="02020603050405020304" pitchFamily="18" charset="0"/>
              </a:rPr>
              <a:t>請各專兼任教師即日起</a:t>
            </a:r>
            <a:r>
              <a:rPr lang="zh-TW" altLang="zh-TW" sz="2000" b="1" dirty="0">
                <a:solidFill>
                  <a:schemeClr val="accent1">
                    <a:lumMod val="75000"/>
                  </a:schemeClr>
                </a:solidFill>
                <a:highlight>
                  <a:srgbClr val="FFFF00"/>
                </a:highlight>
                <a:latin typeface="微軟正黑體" panose="020B0604030504040204" pitchFamily="34" charset="-120"/>
                <a:cs typeface="Times New Roman" panose="02020603050405020304" pitchFamily="18" charset="0"/>
              </a:rPr>
              <a:t>先行告知</a:t>
            </a:r>
            <a:r>
              <a:rPr lang="zh-TW" altLang="zh-TW" sz="20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cs typeface="Times New Roman" panose="02020603050405020304" pitchFamily="18" charset="0"/>
              </a:rPr>
              <a:t>教授課程之修課學生相關因應措施</a:t>
            </a:r>
            <a:endParaRPr lang="zh-TW" altLang="en-US" sz="2000" dirty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38972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2E1CD2CF-54EE-43BB-9FB2-7D60D617E2D0}"/>
              </a:ext>
            </a:extLst>
          </p:cNvPr>
          <p:cNvSpPr/>
          <p:nvPr/>
        </p:nvSpPr>
        <p:spPr>
          <a:xfrm>
            <a:off x="1607128" y="2369127"/>
            <a:ext cx="1274617" cy="43210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795F1F0-8CE0-4737-8043-8289480B67CB}"/>
              </a:ext>
            </a:extLst>
          </p:cNvPr>
          <p:cNvSpPr/>
          <p:nvPr/>
        </p:nvSpPr>
        <p:spPr>
          <a:xfrm>
            <a:off x="1607127" y="3258132"/>
            <a:ext cx="1856509" cy="43210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B7107DBB-EFE6-445A-AB34-7A79E433A6AD}"/>
              </a:ext>
            </a:extLst>
          </p:cNvPr>
          <p:cNvSpPr/>
          <p:nvPr/>
        </p:nvSpPr>
        <p:spPr>
          <a:xfrm>
            <a:off x="1607126" y="4126577"/>
            <a:ext cx="1274617" cy="43210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0AFC867-7DBA-40E5-A581-6452CF8E8F95}"/>
              </a:ext>
            </a:extLst>
          </p:cNvPr>
          <p:cNvSpPr/>
          <p:nvPr/>
        </p:nvSpPr>
        <p:spPr>
          <a:xfrm>
            <a:off x="1261872" y="2234846"/>
            <a:ext cx="9475401" cy="2342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  <a:spcBef>
                <a:spcPts val="3000"/>
              </a:spcBef>
            </a:pPr>
            <a: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3.</a:t>
            </a:r>
            <a:r>
              <a:rPr lang="zh-TW" altLang="en-US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個別授課</a:t>
            </a: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：實際補課方式進行</a:t>
            </a:r>
            <a:r>
              <a:rPr lang="en-US" altLang="zh-TW" sz="20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en-US" sz="20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無須於網路大學公告惟仍須完成調補課作業</a:t>
            </a:r>
            <a:r>
              <a:rPr lang="en-US" altLang="zh-TW" sz="20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  <a:r>
              <a:rPr lang="zh-TW" altLang="en-US" sz="20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  <a:endParaRPr lang="en-US" altLang="zh-TW" sz="2400" b="1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lnSpc>
                <a:spcPts val="4000"/>
              </a:lnSpc>
              <a:spcBef>
                <a:spcPts val="3000"/>
              </a:spcBef>
            </a:pPr>
            <a: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4.</a:t>
            </a:r>
            <a:r>
              <a:rPr lang="zh-TW" altLang="en-US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職場實習課程</a:t>
            </a: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：依各系規劃彈性方式</a:t>
            </a:r>
            <a:endParaRPr lang="zh-TW" altLang="zh-TW" sz="2400" b="1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lnSpc>
                <a:spcPts val="4000"/>
              </a:lnSpc>
              <a:spcBef>
                <a:spcPts val="3000"/>
              </a:spcBef>
            </a:pPr>
            <a: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5.</a:t>
            </a:r>
            <a:r>
              <a:rPr lang="zh-TW" altLang="en-US" sz="24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體育課程</a:t>
            </a: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：依體育室規劃彈性方式</a:t>
            </a:r>
            <a:endParaRPr lang="zh-TW" altLang="zh-TW" sz="2400" b="1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BF1BB55-4FEC-42C3-8A53-7A51F9847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6DFB2C56-C1D1-4CE3-8648-1EFE3F70B5D5}" type="slidenum">
              <a:rPr lang="zh-TW" altLang="en-US" smtClean="0"/>
              <a:t>6</a:t>
            </a:fld>
            <a:endParaRPr lang="zh-TW" altLang="en-US"/>
          </a:p>
        </p:txBody>
      </p:sp>
      <p:sp>
        <p:nvSpPr>
          <p:cNvPr id="15" name="標題 1">
            <a:extLst>
              <a:ext uri="{FF2B5EF4-FFF2-40B4-BE49-F238E27FC236}">
                <a16:creationId xmlns:a16="http://schemas.microsoft.com/office/drawing/2014/main" id="{DC13DAA8-4C2D-4E01-AEDE-29CC90F44A22}"/>
              </a:ext>
            </a:extLst>
          </p:cNvPr>
          <p:cNvSpPr txBox="1">
            <a:spLocks/>
          </p:cNvSpPr>
          <p:nvPr/>
        </p:nvSpPr>
        <p:spPr>
          <a:xfrm>
            <a:off x="711755" y="456261"/>
            <a:ext cx="10397836" cy="1325563"/>
          </a:xfrm>
          <a:prstGeom prst="rect">
            <a:avLst/>
          </a:prstGeom>
        </p:spPr>
        <p:txBody>
          <a:bodyPr vert="horz" lIns="91440" tIns="27432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spc="-5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三、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配合政府政策，進修部規劃之線上彈性學習機制措施</a:t>
            </a:r>
            <a:endParaRPr lang="en-US" altLang="zh-TW" sz="3200" u="sng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zh-TW" altLang="en-US" sz="3200" spc="-11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相關細節如下</a:t>
            </a: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72A3EE6E-4D31-467B-93E0-0F3631453BA3}"/>
              </a:ext>
            </a:extLst>
          </p:cNvPr>
          <p:cNvSpPr/>
          <p:nvPr/>
        </p:nvSpPr>
        <p:spPr>
          <a:xfrm>
            <a:off x="1607126" y="1503764"/>
            <a:ext cx="92825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cs typeface="Times New Roman" panose="02020603050405020304" pitchFamily="18" charset="0"/>
              </a:rPr>
              <a:t>★</a:t>
            </a:r>
            <a:r>
              <a:rPr lang="zh-TW" altLang="zh-TW" sz="20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cs typeface="Times New Roman" panose="02020603050405020304" pitchFamily="18" charset="0"/>
              </a:rPr>
              <a:t>請各專兼任教師即日起</a:t>
            </a:r>
            <a:r>
              <a:rPr lang="zh-TW" altLang="zh-TW" sz="2000" b="1" dirty="0">
                <a:solidFill>
                  <a:schemeClr val="accent1">
                    <a:lumMod val="75000"/>
                  </a:schemeClr>
                </a:solidFill>
                <a:highlight>
                  <a:srgbClr val="FFFF00"/>
                </a:highlight>
                <a:latin typeface="微軟正黑體" panose="020B0604030504040204" pitchFamily="34" charset="-120"/>
                <a:cs typeface="Times New Roman" panose="02020603050405020304" pitchFamily="18" charset="0"/>
              </a:rPr>
              <a:t>先行告知</a:t>
            </a:r>
            <a:r>
              <a:rPr lang="zh-TW" altLang="zh-TW" sz="20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cs typeface="Times New Roman" panose="02020603050405020304" pitchFamily="18" charset="0"/>
              </a:rPr>
              <a:t>教授課程之修課學生相關因應措施</a:t>
            </a:r>
            <a:endParaRPr lang="zh-TW" altLang="en-US" sz="2000" dirty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1247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id="{3D79C2CE-9FE1-4128-946F-FB70ECD1B120}"/>
              </a:ext>
            </a:extLst>
          </p:cNvPr>
          <p:cNvSpPr/>
          <p:nvPr/>
        </p:nvSpPr>
        <p:spPr>
          <a:xfrm>
            <a:off x="1261872" y="2234846"/>
            <a:ext cx="9475401" cy="3779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至少使用</a:t>
            </a:r>
            <a:r>
              <a:rPr lang="zh-TW" altLang="en-US" sz="2400" b="1" dirty="0"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一項</a:t>
            </a:r>
            <a:r>
              <a:rPr lang="zh-TW" altLang="en-US" sz="2400" b="1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網路大學</a:t>
            </a:r>
            <a:r>
              <a:rPr lang="zh-TW" altLang="en-US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教學活動</a:t>
            </a: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功能留下學習足跡。</a:t>
            </a:r>
            <a:endParaRPr lang="en-US" altLang="zh-TW" sz="2400" b="1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 marL="342900" indent="-342900" algn="just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開始上課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上傳教學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ppt</a:t>
            </a: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或其他影片連結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此項功能請老師</a:t>
            </a:r>
            <a:r>
              <a:rPr lang="zh-TW" altLang="en-US" sz="2400" b="1" dirty="0">
                <a:solidFill>
                  <a:srgbClr val="FF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視情況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選用。</a:t>
            </a:r>
          </a:p>
          <a:p>
            <a:pPr marL="342900" indent="-342900" algn="just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以下三項</a:t>
            </a:r>
            <a:r>
              <a:rPr lang="zh-TW" altLang="en-US" sz="2400" b="1" dirty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教學活動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請老師</a:t>
            </a:r>
            <a:r>
              <a:rPr lang="zh-TW" altLang="en-US" sz="2400" b="1" dirty="0">
                <a:solidFill>
                  <a:srgbClr val="FF000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務必擇一</a:t>
            </a:r>
            <a:r>
              <a:rPr lang="en-US" altLang="zh-TW" sz="2400" b="1" dirty="0"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含以上</a:t>
            </a:r>
            <a:r>
              <a:rPr lang="en-US" altLang="zh-TW" sz="2400" b="1" dirty="0"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使用。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792000" indent="-457200" algn="just">
              <a:buFont typeface="Wingdings" panose="05000000000000000000" pitchFamily="2" charset="2"/>
              <a:buChar char="ü"/>
            </a:pPr>
            <a:r>
              <a:rPr lang="zh-TW" altLang="zh-TW" sz="24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</a:t>
            </a:r>
            <a:r>
              <a:rPr lang="en-US" altLang="zh-TW" sz="24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4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</a:t>
            </a:r>
            <a:r>
              <a:rPr lang="en-US" altLang="zh-TW" sz="24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4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分組討論</a:t>
            </a:r>
            <a:endParaRPr lang="en-US" altLang="zh-TW" sz="2400" b="1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792000" indent="-457200" algn="just">
              <a:buFont typeface="Wingdings" panose="05000000000000000000" pitchFamily="2" charset="2"/>
              <a:buChar char="ü"/>
            </a:pPr>
            <a:r>
              <a:rPr lang="zh-TW" altLang="zh-TW" sz="24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作業</a:t>
            </a:r>
            <a:r>
              <a:rPr lang="en-US" altLang="zh-TW" sz="24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4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報告</a:t>
            </a:r>
            <a:endParaRPr lang="en-US" altLang="zh-TW" sz="2400" b="1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792000" indent="-457200" algn="just">
              <a:buFont typeface="Wingdings" panose="05000000000000000000" pitchFamily="2" charset="2"/>
              <a:buChar char="ü"/>
            </a:pPr>
            <a:r>
              <a:rPr lang="zh-TW" altLang="zh-TW" sz="24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測驗</a:t>
            </a:r>
            <a:r>
              <a:rPr lang="en-US" altLang="zh-TW" sz="24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zh-TW" sz="24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考試</a:t>
            </a:r>
            <a:endParaRPr lang="zh-TW" altLang="en-US" sz="2400" b="1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因疫情啟動線上彈性學習機制之教學相關檔案</a:t>
            </a:r>
            <a: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/</a:t>
            </a: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公告等資訊，</a:t>
            </a:r>
            <a:r>
              <a:rPr lang="zh-TW" altLang="en-US" sz="2400" b="1" u="sng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檔案名</a:t>
            </a:r>
            <a:r>
              <a:rPr lang="en-US" altLang="zh-TW" sz="2400" b="1" u="sng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en-US" sz="2400" b="1" u="sng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主題</a:t>
            </a:r>
            <a:r>
              <a:rPr lang="en-US" altLang="zh-TW" sz="2400" b="1" u="sng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  <a:r>
              <a:rPr lang="zh-TW" altLang="en-US" sz="2400" b="1" u="sng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請以</a:t>
            </a:r>
            <a:r>
              <a:rPr lang="zh-TW" altLang="en-US" sz="2400" b="1" u="sng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「受疫情影響第</a:t>
            </a:r>
            <a:r>
              <a:rPr lang="en-US" altLang="zh-TW" sz="2400" b="1" u="sng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○</a:t>
            </a:r>
            <a:r>
              <a:rPr lang="zh-TW" altLang="en-US" sz="2400" b="1" u="sng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週」</a:t>
            </a:r>
            <a:r>
              <a:rPr lang="zh-TW" altLang="en-US" sz="2400" b="1" u="sng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命名</a:t>
            </a:r>
            <a:r>
              <a:rPr lang="en-US" altLang="zh-TW" sz="2000" b="1" u="sng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en-US" sz="2000" b="1" u="sng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第○週指</a:t>
            </a:r>
            <a:r>
              <a:rPr lang="en-US" altLang="zh-TW" sz="2000" b="1" u="sng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109-2</a:t>
            </a:r>
            <a:r>
              <a:rPr lang="zh-TW" altLang="en-US" sz="2000" b="1" u="sng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行事曆公告週次</a:t>
            </a:r>
            <a:r>
              <a:rPr lang="en-US" altLang="zh-TW" sz="2000" b="1" u="sng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  <a:endParaRPr lang="zh-TW" altLang="en-US" sz="2400" b="1" u="sng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759111B2-425F-47D3-A1FD-2F65EA515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6DFB2C56-C1D1-4CE3-8648-1EFE3F70B5D5}" type="slidenum">
              <a:rPr lang="zh-TW" altLang="en-US" smtClean="0"/>
              <a:t>7</a:t>
            </a:fld>
            <a:endParaRPr lang="zh-TW" altLang="en-US"/>
          </a:p>
        </p:txBody>
      </p:sp>
      <p:sp>
        <p:nvSpPr>
          <p:cNvPr id="14" name="標題 1">
            <a:extLst>
              <a:ext uri="{FF2B5EF4-FFF2-40B4-BE49-F238E27FC236}">
                <a16:creationId xmlns:a16="http://schemas.microsoft.com/office/drawing/2014/main" id="{731E6182-2A1B-45A5-A46D-A5E1ABD5D9E5}"/>
              </a:ext>
            </a:extLst>
          </p:cNvPr>
          <p:cNvSpPr txBox="1">
            <a:spLocks/>
          </p:cNvSpPr>
          <p:nvPr/>
        </p:nvSpPr>
        <p:spPr>
          <a:xfrm>
            <a:off x="711755" y="456261"/>
            <a:ext cx="10397836" cy="1325563"/>
          </a:xfrm>
          <a:prstGeom prst="rect">
            <a:avLst/>
          </a:prstGeom>
        </p:spPr>
        <p:txBody>
          <a:bodyPr vert="horz" lIns="91440" tIns="27432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spc="-5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四、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如遇因疫情啟動線上彈性學習機制，</a:t>
            </a:r>
            <a:endParaRPr lang="en-US" altLang="zh-TW" sz="3200" u="sng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請務必注意以下相關細節</a:t>
            </a: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</a:t>
            </a:r>
            <a:endParaRPr lang="zh-TW" altLang="en-US" sz="32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187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09E17458-68DC-4AA2-AE98-394CDA5150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276" y="3577026"/>
            <a:ext cx="6566693" cy="2127709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A3313E72-6E87-4EAF-98BB-069DC26C85B6}"/>
              </a:ext>
            </a:extLst>
          </p:cNvPr>
          <p:cNvSpPr/>
          <p:nvPr/>
        </p:nvSpPr>
        <p:spPr>
          <a:xfrm>
            <a:off x="779276" y="2146428"/>
            <a:ext cx="2031325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400" b="1" dirty="0">
                <a:ln w="0"/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教師設定畫面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13F8A190-CEF7-4E29-9C35-E65C6A1600EC}"/>
              </a:ext>
            </a:extLst>
          </p:cNvPr>
          <p:cNvSpPr/>
          <p:nvPr/>
        </p:nvSpPr>
        <p:spPr>
          <a:xfrm>
            <a:off x="779276" y="2754378"/>
            <a:ext cx="1107996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b="1" dirty="0">
                <a:ln w="0"/>
                <a:latin typeface="微軟正黑體" panose="020B0604030504040204" pitchFamily="34" charset="-120"/>
                <a:ea typeface="微軟正黑體" panose="020B0604030504040204" pitchFamily="34" charset="-120"/>
              </a:rPr>
              <a:t>課程管理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E8FD8AF-45EF-4F77-8BC4-B3263204E2DD}"/>
              </a:ext>
            </a:extLst>
          </p:cNvPr>
          <p:cNvSpPr/>
          <p:nvPr/>
        </p:nvSpPr>
        <p:spPr>
          <a:xfrm>
            <a:off x="2905779" y="2750757"/>
            <a:ext cx="2954655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zh-TW" b="1" dirty="0">
                <a:ln w="0"/>
                <a:latin typeface="微軟正黑體" panose="020B0604030504040204" pitchFamily="34" charset="-120"/>
                <a:ea typeface="微軟正黑體" panose="020B0604030504040204" pitchFamily="34" charset="-120"/>
              </a:rPr>
              <a:t>「受疫情影響第○週</a:t>
            </a:r>
            <a:r>
              <a:rPr lang="zh-TW" altLang="en-US" b="1" dirty="0">
                <a:ln w="0"/>
                <a:latin typeface="微軟正黑體" panose="020B0604030504040204" pitchFamily="34" charset="-120"/>
                <a:ea typeface="微軟正黑體" panose="020B0604030504040204" pitchFamily="34" charset="-120"/>
              </a:rPr>
              <a:t>公告</a:t>
            </a:r>
            <a:r>
              <a:rPr lang="zh-TW" altLang="zh-TW" b="1" dirty="0">
                <a:ln w="0"/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endParaRPr lang="zh-TW" altLang="en-US" b="1" dirty="0">
              <a:ln w="0"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箭號: 向右 9">
            <a:extLst>
              <a:ext uri="{FF2B5EF4-FFF2-40B4-BE49-F238E27FC236}">
                <a16:creationId xmlns:a16="http://schemas.microsoft.com/office/drawing/2014/main" id="{C605F91F-86EA-41A3-ABD3-2B70D7F366C6}"/>
              </a:ext>
            </a:extLst>
          </p:cNvPr>
          <p:cNvSpPr/>
          <p:nvPr/>
        </p:nvSpPr>
        <p:spPr>
          <a:xfrm>
            <a:off x="2101930" y="2831458"/>
            <a:ext cx="382120" cy="232787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11" name="內容版面配置區 6">
            <a:extLst>
              <a:ext uri="{FF2B5EF4-FFF2-40B4-BE49-F238E27FC236}">
                <a16:creationId xmlns:a16="http://schemas.microsoft.com/office/drawing/2014/main" id="{D18D4210-A351-4D08-BE1B-B625C691EA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3644" y="3577026"/>
            <a:ext cx="2626559" cy="2120703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CE77CDEF-7446-44DC-AD86-36422016DF09}"/>
              </a:ext>
            </a:extLst>
          </p:cNvPr>
          <p:cNvSpPr/>
          <p:nvPr/>
        </p:nvSpPr>
        <p:spPr>
          <a:xfrm>
            <a:off x="8133644" y="2146428"/>
            <a:ext cx="2031325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400" b="1" dirty="0">
                <a:ln w="0"/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學生觀看畫面</a:t>
            </a:r>
          </a:p>
        </p:txBody>
      </p:sp>
      <p:cxnSp>
        <p:nvCxnSpPr>
          <p:cNvPr id="15" name="直線接點 14">
            <a:extLst>
              <a:ext uri="{FF2B5EF4-FFF2-40B4-BE49-F238E27FC236}">
                <a16:creationId xmlns:a16="http://schemas.microsoft.com/office/drawing/2014/main" id="{D3F053F5-C621-4C44-94CB-206E7E359489}"/>
              </a:ext>
            </a:extLst>
          </p:cNvPr>
          <p:cNvCxnSpPr/>
          <p:nvPr/>
        </p:nvCxnSpPr>
        <p:spPr>
          <a:xfrm>
            <a:off x="7716983" y="1903732"/>
            <a:ext cx="0" cy="3998299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6" name="投影片編號版面配置區 15">
            <a:extLst>
              <a:ext uri="{FF2B5EF4-FFF2-40B4-BE49-F238E27FC236}">
                <a16:creationId xmlns:a16="http://schemas.microsoft.com/office/drawing/2014/main" id="{B5600F46-ACE3-4D2D-8D72-6DE83D433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6DFB2C56-C1D1-4CE3-8648-1EFE3F70B5D5}" type="slidenum">
              <a:rPr lang="zh-TW" altLang="en-US" smtClean="0"/>
              <a:t>8</a:t>
            </a:fld>
            <a:endParaRPr lang="zh-TW" altLang="en-US"/>
          </a:p>
        </p:txBody>
      </p:sp>
      <p:sp>
        <p:nvSpPr>
          <p:cNvPr id="17" name="標題 1">
            <a:extLst>
              <a:ext uri="{FF2B5EF4-FFF2-40B4-BE49-F238E27FC236}">
                <a16:creationId xmlns:a16="http://schemas.microsoft.com/office/drawing/2014/main" id="{EB430B46-8961-42E8-887F-6FBAEAFDD214}"/>
              </a:ext>
            </a:extLst>
          </p:cNvPr>
          <p:cNvSpPr txBox="1">
            <a:spLocks/>
          </p:cNvSpPr>
          <p:nvPr/>
        </p:nvSpPr>
        <p:spPr>
          <a:xfrm>
            <a:off x="711755" y="456261"/>
            <a:ext cx="10397836" cy="1325563"/>
          </a:xfrm>
          <a:prstGeom prst="rect">
            <a:avLst/>
          </a:prstGeom>
        </p:spPr>
        <p:txBody>
          <a:bodyPr vert="horz" lIns="91440" tIns="27432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spc="-5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四、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如遇因疫情啟動線上彈性學習機制，</a:t>
            </a:r>
            <a:endParaRPr lang="en-US" altLang="zh-TW" sz="3200" u="sng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請務必注意以下相關細節</a:t>
            </a: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27321974-64C4-4487-9A4B-BA327F8DEF40}"/>
              </a:ext>
            </a:extLst>
          </p:cNvPr>
          <p:cNvSpPr/>
          <p:nvPr/>
        </p:nvSpPr>
        <p:spPr>
          <a:xfrm>
            <a:off x="1607126" y="1503764"/>
            <a:ext cx="85421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★「網路大學」教師課程相關設定畫面及學生觀看畫面參考</a:t>
            </a:r>
            <a:endParaRPr lang="zh-TW" altLang="en-US" sz="2000" dirty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4AE62908-1208-452D-9B5F-0E99D2F8EA81}"/>
              </a:ext>
            </a:extLst>
          </p:cNvPr>
          <p:cNvSpPr/>
          <p:nvPr/>
        </p:nvSpPr>
        <p:spPr>
          <a:xfrm>
            <a:off x="3349151" y="5475113"/>
            <a:ext cx="1696844" cy="1604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3E5603A8-1FB7-4214-B7E1-232AFDF93B86}"/>
              </a:ext>
            </a:extLst>
          </p:cNvPr>
          <p:cNvSpPr txBox="1"/>
          <p:nvPr/>
        </p:nvSpPr>
        <p:spPr>
          <a:xfrm>
            <a:off x="3259578" y="5420909"/>
            <a:ext cx="160571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受疫情影響第○週公告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8931BCC5-777D-4F63-9B90-83097177A94D}"/>
              </a:ext>
            </a:extLst>
          </p:cNvPr>
          <p:cNvSpPr/>
          <p:nvPr/>
        </p:nvSpPr>
        <p:spPr>
          <a:xfrm>
            <a:off x="8763832" y="5124091"/>
            <a:ext cx="1385409" cy="4370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A76BB422-587D-43BF-9F00-54682EC92EA8}"/>
              </a:ext>
            </a:extLst>
          </p:cNvPr>
          <p:cNvSpPr txBox="1"/>
          <p:nvPr/>
        </p:nvSpPr>
        <p:spPr>
          <a:xfrm>
            <a:off x="8697095" y="5088710"/>
            <a:ext cx="160571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b="1" dirty="0">
                <a:solidFill>
                  <a:srgbClr val="C3911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受疫情影響第○週公告</a:t>
            </a:r>
          </a:p>
        </p:txBody>
      </p:sp>
    </p:spTree>
    <p:extLst>
      <p:ext uri="{BB962C8B-B14F-4D97-AF65-F5344CB8AC3E}">
        <p14:creationId xmlns:p14="http://schemas.microsoft.com/office/powerpoint/2010/main" val="18057099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A3313E72-6E87-4EAF-98BB-069DC26C85B6}"/>
              </a:ext>
            </a:extLst>
          </p:cNvPr>
          <p:cNvSpPr/>
          <p:nvPr/>
        </p:nvSpPr>
        <p:spPr>
          <a:xfrm>
            <a:off x="737711" y="2146428"/>
            <a:ext cx="2031325" cy="4616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400" b="1" dirty="0">
                <a:ln w="0"/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教師設定畫面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13F8A190-CEF7-4E29-9C35-E65C6A1600EC}"/>
              </a:ext>
            </a:extLst>
          </p:cNvPr>
          <p:cNvSpPr/>
          <p:nvPr/>
        </p:nvSpPr>
        <p:spPr>
          <a:xfrm>
            <a:off x="737710" y="2754378"/>
            <a:ext cx="1107996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b="1" dirty="0">
                <a:ln w="0"/>
                <a:latin typeface="微軟正黑體" panose="020B0604030504040204" pitchFamily="34" charset="-120"/>
                <a:ea typeface="微軟正黑體" panose="020B0604030504040204" pitchFamily="34" charset="-120"/>
              </a:rPr>
              <a:t>作業管理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E8FD8AF-45EF-4F77-8BC4-B3263204E2DD}"/>
              </a:ext>
            </a:extLst>
          </p:cNvPr>
          <p:cNvSpPr/>
          <p:nvPr/>
        </p:nvSpPr>
        <p:spPr>
          <a:xfrm>
            <a:off x="2351255" y="2750757"/>
            <a:ext cx="3411741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r>
              <a:rPr lang="zh-TW" altLang="zh-TW" b="1" dirty="0">
                <a:ln w="0"/>
                <a:latin typeface="微軟正黑體" panose="020B0604030504040204" pitchFamily="34" charset="-120"/>
                <a:ea typeface="微軟正黑體" panose="020B0604030504040204" pitchFamily="34" charset="-120"/>
              </a:rPr>
              <a:t>「受疫情影響第○週</a:t>
            </a:r>
            <a:r>
              <a:rPr lang="zh-TW" altLang="en-US" b="1" dirty="0">
                <a:ln w="0"/>
                <a:latin typeface="微軟正黑體" panose="020B0604030504040204" pitchFamily="34" charset="-120"/>
                <a:ea typeface="微軟正黑體" panose="020B0604030504040204" pitchFamily="34" charset="-120"/>
              </a:rPr>
              <a:t>小考</a:t>
            </a:r>
            <a:r>
              <a:rPr lang="en-US" altLang="zh-TW" b="1" dirty="0">
                <a:ln w="0"/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b="1" dirty="0">
                <a:ln w="0"/>
                <a:latin typeface="微軟正黑體" panose="020B0604030504040204" pitchFamily="34" charset="-120"/>
                <a:ea typeface="微軟正黑體" panose="020B0604030504040204" pitchFamily="34" charset="-120"/>
              </a:rPr>
              <a:t>作業」</a:t>
            </a:r>
          </a:p>
        </p:txBody>
      </p:sp>
      <p:sp>
        <p:nvSpPr>
          <p:cNvPr id="10" name="箭號: 向右 9">
            <a:extLst>
              <a:ext uri="{FF2B5EF4-FFF2-40B4-BE49-F238E27FC236}">
                <a16:creationId xmlns:a16="http://schemas.microsoft.com/office/drawing/2014/main" id="{C605F91F-86EA-41A3-ABD3-2B70D7F366C6}"/>
              </a:ext>
            </a:extLst>
          </p:cNvPr>
          <p:cNvSpPr/>
          <p:nvPr/>
        </p:nvSpPr>
        <p:spPr>
          <a:xfrm>
            <a:off x="1907420" y="2831458"/>
            <a:ext cx="382120" cy="232787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CE77CDEF-7446-44DC-AD86-36422016DF09}"/>
              </a:ext>
            </a:extLst>
          </p:cNvPr>
          <p:cNvSpPr/>
          <p:nvPr/>
        </p:nvSpPr>
        <p:spPr>
          <a:xfrm>
            <a:off x="6363535" y="2146428"/>
            <a:ext cx="2031325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400" b="1" dirty="0">
                <a:ln w="0"/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學生觀看畫面</a:t>
            </a:r>
          </a:p>
        </p:txBody>
      </p:sp>
      <p:cxnSp>
        <p:nvCxnSpPr>
          <p:cNvPr id="15" name="直線接點 14">
            <a:extLst>
              <a:ext uri="{FF2B5EF4-FFF2-40B4-BE49-F238E27FC236}">
                <a16:creationId xmlns:a16="http://schemas.microsoft.com/office/drawing/2014/main" id="{D3F053F5-C621-4C44-94CB-206E7E359489}"/>
              </a:ext>
            </a:extLst>
          </p:cNvPr>
          <p:cNvCxnSpPr/>
          <p:nvPr/>
        </p:nvCxnSpPr>
        <p:spPr>
          <a:xfrm>
            <a:off x="6206837" y="1903732"/>
            <a:ext cx="0" cy="3998299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12" name="圖片 11">
            <a:extLst>
              <a:ext uri="{FF2B5EF4-FFF2-40B4-BE49-F238E27FC236}">
                <a16:creationId xmlns:a16="http://schemas.microsoft.com/office/drawing/2014/main" id="{963981E5-3F07-4059-94FB-F026EE0732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712" y="3562447"/>
            <a:ext cx="5270527" cy="1374921"/>
          </a:xfrm>
          <a:prstGeom prst="rect">
            <a:avLst/>
          </a:prstGeom>
        </p:spPr>
      </p:pic>
      <p:pic>
        <p:nvPicPr>
          <p:cNvPr id="14" name="圖片 13">
            <a:extLst>
              <a:ext uri="{FF2B5EF4-FFF2-40B4-BE49-F238E27FC236}">
                <a16:creationId xmlns:a16="http://schemas.microsoft.com/office/drawing/2014/main" id="{9ACA5916-714E-48B5-A31D-CDFFD7B8AC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302"/>
          <a:stretch/>
        </p:blipFill>
        <p:spPr>
          <a:xfrm>
            <a:off x="6363535" y="3562447"/>
            <a:ext cx="4813578" cy="1374921"/>
          </a:xfrm>
          <a:prstGeom prst="rect">
            <a:avLst/>
          </a:prstGeom>
        </p:spPr>
      </p:pic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6FED1F1D-0704-4976-B816-E23F78B84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6DFB2C56-C1D1-4CE3-8648-1EFE3F70B5D5}" type="slidenum">
              <a:rPr lang="zh-TW" altLang="en-US" smtClean="0"/>
              <a:t>9</a:t>
            </a:fld>
            <a:endParaRPr lang="zh-TW" altLang="en-US"/>
          </a:p>
        </p:txBody>
      </p:sp>
      <p:sp>
        <p:nvSpPr>
          <p:cNvPr id="17" name="標題 1">
            <a:extLst>
              <a:ext uri="{FF2B5EF4-FFF2-40B4-BE49-F238E27FC236}">
                <a16:creationId xmlns:a16="http://schemas.microsoft.com/office/drawing/2014/main" id="{CA76EFD3-FEEB-4588-AE56-98E4B48D09BB}"/>
              </a:ext>
            </a:extLst>
          </p:cNvPr>
          <p:cNvSpPr txBox="1">
            <a:spLocks/>
          </p:cNvSpPr>
          <p:nvPr/>
        </p:nvSpPr>
        <p:spPr>
          <a:xfrm>
            <a:off x="711755" y="456261"/>
            <a:ext cx="10397836" cy="1325563"/>
          </a:xfrm>
          <a:prstGeom prst="rect">
            <a:avLst/>
          </a:prstGeom>
        </p:spPr>
        <p:txBody>
          <a:bodyPr vert="horz" lIns="91440" tIns="27432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spc="-5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四、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如遇因疫情啟動線上彈性學習機制，</a:t>
            </a:r>
            <a:endParaRPr lang="en-US" altLang="zh-TW" sz="3200" u="sng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請務必注意以下相關細節</a:t>
            </a: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0EC12C3-8BBC-44F4-841B-3B5C49B3A84A}"/>
              </a:ext>
            </a:extLst>
          </p:cNvPr>
          <p:cNvSpPr/>
          <p:nvPr/>
        </p:nvSpPr>
        <p:spPr>
          <a:xfrm>
            <a:off x="1607126" y="1503764"/>
            <a:ext cx="854211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★「網路大學」教師課程相關設定畫面及學生觀看畫面參考</a:t>
            </a:r>
            <a:endParaRPr lang="zh-TW" altLang="en-US" sz="2000" dirty="0">
              <a:solidFill>
                <a:schemeClr val="accent1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61CA2899-90E6-4F28-AB69-FB54440377EC}"/>
              </a:ext>
            </a:extLst>
          </p:cNvPr>
          <p:cNvSpPr/>
          <p:nvPr/>
        </p:nvSpPr>
        <p:spPr>
          <a:xfrm>
            <a:off x="2246943" y="4658144"/>
            <a:ext cx="1383087" cy="1895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D2C2A1C8-DC7D-45BA-A739-8CF0D6094EBC}"/>
              </a:ext>
            </a:extLst>
          </p:cNvPr>
          <p:cNvSpPr txBox="1"/>
          <p:nvPr/>
        </p:nvSpPr>
        <p:spPr>
          <a:xfrm>
            <a:off x="2170569" y="4667334"/>
            <a:ext cx="202463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5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受疫情影響第○週小考</a:t>
            </a:r>
            <a:r>
              <a:rPr lang="en-US" altLang="zh-TW" sz="85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85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作業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9DD56874-AADD-425D-89C0-8250720C222A}"/>
              </a:ext>
            </a:extLst>
          </p:cNvPr>
          <p:cNvSpPr/>
          <p:nvPr/>
        </p:nvSpPr>
        <p:spPr>
          <a:xfrm>
            <a:off x="6952197" y="4249907"/>
            <a:ext cx="1180909" cy="877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id="{7F018DA8-4B17-471A-BEC4-C7E034B1ADEB}"/>
              </a:ext>
            </a:extLst>
          </p:cNvPr>
          <p:cNvSpPr txBox="1"/>
          <p:nvPr/>
        </p:nvSpPr>
        <p:spPr>
          <a:xfrm>
            <a:off x="6911613" y="4193753"/>
            <a:ext cx="202463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00" b="1" dirty="0">
                <a:solidFill>
                  <a:srgbClr val="C3911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受疫情影響第○週小考</a:t>
            </a:r>
            <a:r>
              <a:rPr lang="en-US" altLang="zh-TW" sz="700" b="1" dirty="0">
                <a:solidFill>
                  <a:srgbClr val="C3911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700" b="1" dirty="0">
                <a:solidFill>
                  <a:srgbClr val="C3911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作業</a:t>
            </a:r>
          </a:p>
        </p:txBody>
      </p:sp>
    </p:spTree>
    <p:extLst>
      <p:ext uri="{BB962C8B-B14F-4D97-AF65-F5344CB8AC3E}">
        <p14:creationId xmlns:p14="http://schemas.microsoft.com/office/powerpoint/2010/main" val="1128031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73B6B70A-FB03-4BE1-93BA-FDCDF6296FB3}"/>
              </a:ext>
            </a:extLst>
          </p:cNvPr>
          <p:cNvSpPr txBox="1">
            <a:spLocks/>
          </p:cNvSpPr>
          <p:nvPr/>
        </p:nvSpPr>
        <p:spPr>
          <a:xfrm>
            <a:off x="711755" y="456261"/>
            <a:ext cx="10397836" cy="1325563"/>
          </a:xfrm>
          <a:prstGeom prst="rect">
            <a:avLst/>
          </a:prstGeom>
        </p:spPr>
        <p:txBody>
          <a:bodyPr vert="horz" lIns="91440" tIns="27432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spc="-5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五、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如因疫情遇期中、期末或畢業考試需施行，</a:t>
            </a:r>
            <a:endParaRPr lang="en-US" altLang="zh-TW" sz="3200" u="sng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       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其彈性考核方式如下</a:t>
            </a: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：</a:t>
            </a:r>
            <a:endParaRPr lang="en-US" altLang="zh-TW" sz="32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pPr>
              <a:lnSpc>
                <a:spcPts val="3500"/>
              </a:lnSpc>
            </a:pPr>
            <a:endParaRPr lang="zh-TW" altLang="en-US" sz="32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3D79C2CE-9FE1-4128-946F-FB70ECD1B120}"/>
              </a:ext>
            </a:extLst>
          </p:cNvPr>
          <p:cNvSpPr/>
          <p:nvPr/>
        </p:nvSpPr>
        <p:spPr>
          <a:xfrm>
            <a:off x="1261872" y="2234846"/>
            <a:ext cx="9475401" cy="3357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ts val="4000"/>
              </a:lnSpc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期中考試：順延至隔離結束後考試或由授課教師另訂評核方式。期中成績可於期末與學期成績一併繳交。</a:t>
            </a:r>
          </a:p>
          <a:p>
            <a:pPr marL="342900" indent="-342900">
              <a:lnSpc>
                <a:spcPts val="4000"/>
              </a:lnSpc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期末、畢業考試</a:t>
            </a: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：由授課教師另訂評核方式並告知修課學生周知。</a:t>
            </a:r>
            <a:r>
              <a:rPr lang="zh-TW" altLang="en-US" sz="2400" b="1" dirty="0"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於原規定期限內繳交成績</a:t>
            </a:r>
            <a: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</a:p>
          <a:p>
            <a:pPr>
              <a:lnSpc>
                <a:spcPts val="4000"/>
              </a:lnSpc>
              <a:spcBef>
                <a:spcPts val="3000"/>
              </a:spcBef>
            </a:pPr>
            <a:r>
              <a:rPr lang="zh-TW" altLang="en-US" sz="20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★註：如</a:t>
            </a:r>
            <a:r>
              <a:rPr lang="zh-TW" altLang="en-US" sz="2000" b="1" dirty="0">
                <a:solidFill>
                  <a:srgbClr val="FF0000"/>
                </a:solidFill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實作課</a:t>
            </a:r>
            <a:r>
              <a:rPr lang="zh-TW" altLang="en-US" sz="20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之期末考遇疫情停課，原則上最遲於</a:t>
            </a:r>
            <a:r>
              <a:rPr lang="en-US" altLang="zh-TW" sz="2000" b="1" dirty="0"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110</a:t>
            </a:r>
            <a:r>
              <a:rPr lang="zh-TW" altLang="en-US" sz="2000" b="1" dirty="0"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年</a:t>
            </a:r>
            <a:r>
              <a:rPr lang="en-US" altLang="zh-TW" sz="2000" b="1" dirty="0"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07</a:t>
            </a:r>
            <a:r>
              <a:rPr lang="zh-TW" altLang="en-US" sz="2000" b="1" dirty="0"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月</a:t>
            </a:r>
            <a:r>
              <a:rPr lang="en-US" altLang="zh-TW" sz="2000" b="1" dirty="0"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09</a:t>
            </a:r>
            <a:r>
              <a:rPr lang="zh-TW" altLang="en-US" sz="2000" b="1" dirty="0">
                <a:highlight>
                  <a:srgbClr val="FFFF00"/>
                </a:highlight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日完成成績繳交</a:t>
            </a:r>
            <a:r>
              <a:rPr lang="zh-TW" altLang="en-US" sz="20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。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CF89362-FBBD-4A1F-A14E-884AE65E1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6DFB2C56-C1D1-4CE3-8648-1EFE3F70B5D5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07966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73B6B70A-FB03-4BE1-93BA-FDCDF6296FB3}"/>
              </a:ext>
            </a:extLst>
          </p:cNvPr>
          <p:cNvSpPr txBox="1">
            <a:spLocks/>
          </p:cNvSpPr>
          <p:nvPr/>
        </p:nvSpPr>
        <p:spPr>
          <a:xfrm>
            <a:off x="768051" y="456261"/>
            <a:ext cx="10397836" cy="1325563"/>
          </a:xfrm>
          <a:prstGeom prst="rect">
            <a:avLst/>
          </a:prstGeom>
        </p:spPr>
        <p:txBody>
          <a:bodyPr vert="horz" lIns="91440" tIns="27432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 spc="-50" baseline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3500"/>
              </a:lnSpc>
            </a:pPr>
            <a:r>
              <a:rPr lang="zh-TW" altLang="en-US" sz="32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六、</a:t>
            </a:r>
            <a:r>
              <a:rPr lang="zh-TW" altLang="en-US" sz="3200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相關教學資源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3D79C2CE-9FE1-4128-946F-FB70ECD1B120}"/>
              </a:ext>
            </a:extLst>
          </p:cNvPr>
          <p:cNvSpPr/>
          <p:nvPr/>
        </p:nvSpPr>
        <p:spPr>
          <a:xfrm>
            <a:off x="1261872" y="1603951"/>
            <a:ext cx="996031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1.</a:t>
            </a:r>
            <a:r>
              <a:rPr lang="zh-TW" altLang="en-US" sz="24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「抗疫應變線上教學」網頁專區</a:t>
            </a:r>
            <a:r>
              <a:rPr lang="en-US" altLang="zh-TW" sz="24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(</a:t>
            </a:r>
            <a:r>
              <a:rPr lang="zh-TW" altLang="en-US" sz="24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教學資源中心網站</a:t>
            </a:r>
            <a:r>
              <a:rPr lang="en-US" altLang="zh-TW" sz="24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)</a:t>
            </a:r>
            <a:br>
              <a:rPr lang="zh-TW" altLang="en-US" sz="24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</a:br>
            <a:r>
              <a:rPr lang="en-US" altLang="zh-TW" sz="200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  <a:hlinkClick r:id="rId2"/>
              </a:rPr>
              <a:t>https://trc-academic.tut.edu.tw/p/403-1035-682.php?Lang=zh-tw</a:t>
            </a:r>
            <a:endParaRPr lang="en-US" altLang="zh-TW" sz="2000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b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</a:br>
            <a:r>
              <a:rPr lang="en-US" altLang="zh-TW" sz="24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2.</a:t>
            </a:r>
            <a:r>
              <a:rPr lang="zh-TW" altLang="en-US" sz="24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同步教學操作影片  </a:t>
            </a:r>
            <a:r>
              <a:rPr lang="en-US" altLang="zh-TW" sz="20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GoogleMeet</a:t>
            </a:r>
            <a:r>
              <a:rPr lang="zh-TW" altLang="en-US" sz="20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遠距互動教學與</a:t>
            </a:r>
            <a:r>
              <a:rPr lang="en-US" altLang="zh-TW" sz="2000" dirty="0" err="1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GoogleJamboard</a:t>
            </a:r>
            <a:r>
              <a:rPr lang="zh-TW" altLang="en-US" sz="20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數位互動白板</a:t>
            </a:r>
            <a:br>
              <a:rPr lang="zh-TW" altLang="en-US" sz="24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</a:br>
            <a:r>
              <a:rPr lang="en-US" altLang="zh-TW" sz="200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  <a:hlinkClick r:id="rId3"/>
              </a:rPr>
              <a:t>https://youtu.be/xAcPFhfTZRU</a:t>
            </a:r>
            <a:endParaRPr lang="en-US" altLang="zh-TW" sz="2000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b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</a:br>
            <a:r>
              <a:rPr lang="en-US" altLang="zh-TW" sz="24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3.</a:t>
            </a:r>
            <a:r>
              <a:rPr lang="zh-TW" altLang="en-US" sz="24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非同步教學操作影片 </a:t>
            </a:r>
            <a:r>
              <a:rPr lang="zh-TW" altLang="en-US" sz="20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網路大學線上教學功能說明</a:t>
            </a:r>
            <a:b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</a:br>
            <a:r>
              <a:rPr lang="en-US" altLang="zh-TW" sz="200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  <a:hlinkClick r:id="rId4"/>
              </a:rPr>
              <a:t>https://youtu.be/ukSPe5-wJQI</a:t>
            </a:r>
            <a:endParaRPr lang="en-US" altLang="zh-TW" sz="2000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  <a:p>
            <a:br>
              <a:rPr lang="en-US" altLang="zh-TW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</a:br>
            <a:r>
              <a:rPr lang="en-US" altLang="zh-TW" sz="24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4.</a:t>
            </a:r>
            <a:r>
              <a:rPr lang="zh-TW" altLang="en-US" sz="2400" b="1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  <a:t>線上教學操作簡報</a:t>
            </a:r>
            <a:br>
              <a:rPr lang="zh-TW" altLang="en-US" sz="2400" b="1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rPr>
            </a:br>
            <a:r>
              <a:rPr lang="en-US" altLang="zh-TW" sz="2000" dirty="0"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  <a:hlinkClick r:id="rId5"/>
              </a:rPr>
              <a:t>http://trc-academic.tut.edu.tw/p/406-1035-6944,r682.php?Lang=zh-tw </a:t>
            </a:r>
            <a:endParaRPr lang="en-US" altLang="zh-TW" sz="2400" dirty="0">
              <a:latin typeface="Arial" panose="020B0604020202020204" pitchFamily="34" charset="0"/>
              <a:ea typeface="微軟正黑體" panose="020B0604030504040204" pitchFamily="34" charset="-120"/>
              <a:cs typeface="Arial" panose="020B0604020202020204" pitchFamily="34" charset="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B280B1E-8FD3-4EDE-8F3E-BECF53E41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6DFB2C56-C1D1-4CE3-8648-1EFE3F70B5D5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8197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45C938F9-7859-4DB0-B1D9-F381E88AE6CA}"/>
              </a:ext>
            </a:extLst>
          </p:cNvPr>
          <p:cNvSpPr/>
          <p:nvPr/>
        </p:nvSpPr>
        <p:spPr>
          <a:xfrm>
            <a:off x="1694798" y="2240573"/>
            <a:ext cx="880241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48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相關措施將視疫情發展滾動修正</a:t>
            </a:r>
            <a:endParaRPr lang="en-US" altLang="zh-TW" sz="48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48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如有異動將另行通知</a:t>
            </a:r>
            <a:endParaRPr lang="en-US" altLang="zh-TW" sz="48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922B152-C585-4C2B-ABD1-D63E896E1399}"/>
              </a:ext>
            </a:extLst>
          </p:cNvPr>
          <p:cNvSpPr/>
          <p:nvPr/>
        </p:nvSpPr>
        <p:spPr>
          <a:xfrm>
            <a:off x="3265930" y="4172588"/>
            <a:ext cx="56601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TW" altLang="en-US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謝謝您的協助與配合</a:t>
            </a:r>
            <a:r>
              <a:rPr lang="en-US" altLang="zh-TW" sz="2800" b="1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!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93E6C476-B299-4D82-BE2B-878C672589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6113" y="1462791"/>
            <a:ext cx="2999772" cy="41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952717"/>
      </p:ext>
    </p:extLst>
  </p:cSld>
  <p:clrMapOvr>
    <a:masterClrMapping/>
  </p:clrMapOvr>
</p:sld>
</file>

<file path=ppt/theme/theme1.xml><?xml version="1.0" encoding="utf-8"?>
<a:theme xmlns:a="http://schemas.openxmlformats.org/drawingml/2006/main" name="視圖">
  <a:themeElements>
    <a:clrScheme name="觀點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視圖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7B713C7F-58B7-4AE9-B361-B13EB9EC4C0C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2025</TotalTime>
  <Words>1097</Words>
  <Application>Microsoft Office PowerPoint</Application>
  <PresentationFormat>寬螢幕</PresentationFormat>
  <Paragraphs>88</Paragraphs>
  <Slides>12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8" baseType="lpstr">
      <vt:lpstr>微軟正黑體</vt:lpstr>
      <vt:lpstr>Arial</vt:lpstr>
      <vt:lpstr>Calibri</vt:lpstr>
      <vt:lpstr>Wingdings</vt:lpstr>
      <vt:lpstr>Wingdings 2</vt:lpstr>
      <vt:lpstr>視圖</vt:lpstr>
      <vt:lpstr>PowerPoint 簡報</vt:lpstr>
      <vt:lpstr>一、遠距授課需依「專科以上學校遠距教學實施辦法」         規定辦理          ★109年3月19日教育部通報：大專校院因應嚴重特殊傳染性肺炎疫情採遠距教學注意事項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owner</dc:creator>
  <cp:lastModifiedBy>Anna</cp:lastModifiedBy>
  <cp:revision>28</cp:revision>
  <cp:lastPrinted>2021-05-15T08:47:39Z</cp:lastPrinted>
  <dcterms:created xsi:type="dcterms:W3CDTF">2021-05-14T01:51:55Z</dcterms:created>
  <dcterms:modified xsi:type="dcterms:W3CDTF">2021-05-15T15:17:37Z</dcterms:modified>
</cp:coreProperties>
</file>