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1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569" r:id="rId2"/>
    <p:sldId id="504" r:id="rId3"/>
    <p:sldId id="562" r:id="rId4"/>
    <p:sldId id="565" r:id="rId5"/>
    <p:sldId id="566" r:id="rId6"/>
    <p:sldId id="567" r:id="rId7"/>
    <p:sldId id="568" r:id="rId8"/>
    <p:sldId id="570" r:id="rId9"/>
    <p:sldId id="573" r:id="rId10"/>
    <p:sldId id="572" r:id="rId11"/>
    <p:sldId id="574" r:id="rId12"/>
    <p:sldId id="575" r:id="rId13"/>
    <p:sldId id="576" r:id="rId14"/>
    <p:sldId id="577" r:id="rId15"/>
    <p:sldId id="571" r:id="rId1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859C"/>
    <a:srgbClr val="856BA5"/>
    <a:srgbClr val="FDF8F5"/>
    <a:srgbClr val="44A9C4"/>
    <a:srgbClr val="FFDD6C"/>
    <a:srgbClr val="0E8146"/>
    <a:srgbClr val="A37F67"/>
    <a:srgbClr val="102B32"/>
    <a:srgbClr val="307F94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淺色樣式 2 - 輔色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淺色樣式 2 - 輔色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5" autoAdjust="0"/>
    <p:restoredTop sz="94240" autoAdjust="0"/>
  </p:normalViewPr>
  <p:slideViewPr>
    <p:cSldViewPr>
      <p:cViewPr varScale="1">
        <p:scale>
          <a:sx n="142" d="100"/>
          <a:sy n="142" d="100"/>
        </p:scale>
        <p:origin x="184" y="2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290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98245-4F44-4076-9426-9A9D460DF6BD}" type="datetimeFigureOut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FB8CDC-1FD3-4C2F-BD9B-8B0311E411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75502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84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72.31638" units="1/cm"/>
          <inkml:channelProperty channel="Y" name="resolution" value="36.24161" units="1/cm"/>
          <inkml:channelProperty channel="T" name="resolution" value="1" units="1/dev"/>
        </inkml:channelProperties>
      </inkml:inkSource>
      <inkml:timestamp xml:id="ts0" timeString="2021-05-14T08:05:13.060"/>
    </inkml:context>
    <inkml:brush xml:id="br0">
      <inkml:brushProperty name="width" value="0.15875" units="cm"/>
      <inkml:brushProperty name="height" value="0.15875" units="cm"/>
      <inkml:brushProperty name="color" value="#F2F2F2"/>
      <inkml:brushProperty name="fitToCurve" value="1"/>
    </inkml:brush>
  </inkml:definitions>
  <inkml:trace contextRef="#ctx0" brushRef="#br0">0 34 0,'23'0'47,"-23"23"-32,23-23 1,-23 24 0,0-1 30,0 0-30,0 0 0,24-23-1,-24 24 1,0-1 15,0 0-15,0 1 15,0-1 47,0-46 188,-24 23-79,24-24-62,0 1-109,47 23 0,-24 0-16,1 0 15,22-23-15,1 23 16,-1 0-16,1 0 31,-24 0-31,1 0 16,-1 0 15,0 0-31,0 0 16,1 0-16,-1 0 15,0 0 1,1 0-1,-1 0 1,0 0-16,1 0 31,-1 0 1,0 0-17,1 0 16,-1 0 1,-23-24 77,0 1-78,-23 23-31,-1 0 16,1 0 0,0 0-1,-1 0-15,1 0 16,0 0-16,-24 0 15,0 0 1,24 0 0,0 0-16,0 0 15,-1 0 1,24-23 0,-23 23-16,0 0 31,-1 0 0,1 0-15,0 0 46,-1 0-31,1 0 1,0 0 30,23-23 188,-23-1-219,23 1 94,23 23-125,0 0 16,0 0 0,1 0-1,22 0 1,-22 0 0,-1 0-16,24 0 15,-24 0-15,0 0 16,0 0-16,1 0 15,-24-23 17,23 23-32,0 0 31,1 0-15,-1 0-1,0 0 16,1 0 1,-1 0-1,0 0 0,1 0 0,-1 0 1,0 0-17,0 0 63,1 0-62,-24 23 62,0 0-62,-24 1-16,-22-24 15,23 0 1,-1 23 0,-22-23-16,22 0 15,1 0 1,0 0-16,-1 0 31,1 0-15,0 0-1,-1 0 1,1 23-16,0-23 16,-24 23-1,24-23 1,0 0 0,-1 0-16,1 0 31,0 0-16,23 24 1,-24-24 0,24 23 109,0 0-94,-23-23-15,23 24-1,-23-24 1,0 0 234,46 0-78,0 0-157,0 0-15,1 0 16,-1 0-16,0 0 16,1 0 15,-1 0-16,0 0 1,1 0 0,-1 0-1,0 0 17,0 0-17,1 0 16,-1 0-15,0 0 0,1 0-1,-1 0 17,0 0-1,1 0-16,-1 0-15,0 0 79,1 0-64</inkml:trace>
  <inkml:trace contextRef="#ctx0" brushRef="#br0" timeOffset="1933">46 314 0,'-23'0'531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EABDE5-92BC-4BB8-BCD5-942CB4E797D3}" type="datetimeFigureOut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EE66AD-E939-4B10-A57B-81753ADAAA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7563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02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579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091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405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836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537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833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8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609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9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2110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10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602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11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7773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186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290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954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EE66AD-E939-4B10-A57B-81753ADAAA4D}" type="slidenum">
              <a:rPr lang="zh-TW" altLang="en-US" smtClean="0">
                <a:solidFill>
                  <a:prstClr val="black"/>
                </a:solidFill>
              </a:rPr>
              <a:pPr/>
              <a:t>15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68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39E39-0E0D-4EBF-B1E4-BC0EA0E4D5F5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fld id="{07622BEB-5C59-4E13-BE79-69C242A837EE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2051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85D82-D952-47F4-B5EA-D41C7B67023B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0211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79690-E265-4B4E-BBCD-0D17386C444E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8919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662D79-7866-47DC-A862-49FB9FB437E7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574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E1FAE-1F2D-43A8-AE5A-3FBEF56F036B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899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2E0F-5D61-4BD1-8F18-FA8B266A602F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3925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6E724-E7D5-471F-8DEA-3E76AF70EBE6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2498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7A85-5ECC-4BDA-9BF2-8CC4E5E86488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034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D7C1A-0F7C-464A-A57B-40DBB380B588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7292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E305D-45C4-40F1-ABC6-565526E1AF42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657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7AD44-5287-4151-8685-2EE3FEB013E8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700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62416-D1DC-4804-A990-6A994D76E892}" type="datetime1">
              <a:rPr lang="zh-TW" altLang="en-US" smtClean="0"/>
              <a:t>2021/5/15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948264" y="64482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22BEB-5C59-4E13-BE79-69C242A837E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0925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image" Target="../media/image2.png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customXml" Target="../ink/ink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mailto:emcent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trca@mail.tut.edu.tw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curr@mail.tut.edu.tw" TargetMode="External"/><Relationship Id="rId5" Type="http://schemas.openxmlformats.org/officeDocument/2006/relationships/hyperlink" Target="mailto:emregi@mail.tut.edu.tw" TargetMode="External"/><Relationship Id="rId4" Type="http://schemas.openxmlformats.org/officeDocument/2006/relationships/image" Target="../media/image3.png"/><Relationship Id="rId9" Type="http://schemas.openxmlformats.org/officeDocument/2006/relationships/hyperlink" Target="mailto:emlife@mail.tut.edu.tw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mailto:emfbss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chil@mail.tut.edu.tw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cosm@mail.tut.edu.tw" TargetMode="External"/><Relationship Id="rId5" Type="http://schemas.openxmlformats.org/officeDocument/2006/relationships/hyperlink" Target="mailto:emfash@mail.tut.edu.tw" TargetMode="External"/><Relationship Id="rId10" Type="http://schemas.openxmlformats.org/officeDocument/2006/relationships/hyperlink" Target="mailto:emdrhm@mail.tut.edu.tw" TargetMode="External"/><Relationship Id="rId4" Type="http://schemas.openxmlformats.org/officeDocument/2006/relationships/image" Target="../media/image3.png"/><Relationship Id="rId9" Type="http://schemas.openxmlformats.org/officeDocument/2006/relationships/hyperlink" Target="mailto:emhome@mail.tut.edu.tw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mailto:emcrma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misd@mail.tut.edu.tw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fina@mail.tut.edu.tw" TargetMode="External"/><Relationship Id="rId5" Type="http://schemas.openxmlformats.org/officeDocument/2006/relationships/hyperlink" Target="mailto:emtrad@mail.tut.edu.tw" TargetMode="External"/><Relationship Id="rId4" Type="http://schemas.openxmlformats.org/officeDocument/2006/relationships/image" Target="../media/image3.png"/><Relationship Id="rId9" Type="http://schemas.openxmlformats.org/officeDocument/2006/relationships/hyperlink" Target="mailto:emshop@mail.tut.edu.tw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ailto:emmaya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pdes@mail.tut.edu.tw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vcda@mail.tut.edu.tw" TargetMode="External"/><Relationship Id="rId5" Type="http://schemas.openxmlformats.org/officeDocument/2006/relationships/hyperlink" Target="mailto:emidid@mail.tut.edu.tw" TargetMode="External"/><Relationship Id="rId10" Type="http://schemas.openxmlformats.org/officeDocument/2006/relationships/hyperlink" Target="mailto:emgpen@mail.tut.edu.tw" TargetMode="External"/><Relationship Id="rId4" Type="http://schemas.openxmlformats.org/officeDocument/2006/relationships/image" Target="../media/image3.png"/><Relationship Id="rId9" Type="http://schemas.openxmlformats.org/officeDocument/2006/relationships/hyperlink" Target="mailto:emdesi@mail.tut.edu.tw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mailto:empopm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danc@mail.tut.edu.tw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musi@mail.tut.edu.tw" TargetMode="External"/><Relationship Id="rId5" Type="http://schemas.openxmlformats.org/officeDocument/2006/relationships/hyperlink" Target="mailto:emarts@mail.tut.edu.tw" TargetMode="Externa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mailto:emblrm@mail.tut.edu.tw" TargetMode="External"/><Relationship Id="rId3" Type="http://schemas.openxmlformats.org/officeDocument/2006/relationships/image" Target="../media/image2.png"/><Relationship Id="rId7" Type="http://schemas.openxmlformats.org/officeDocument/2006/relationships/hyperlink" Target="mailto:emacco@mail.tut.edu.tw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hote@mail.tut.edu.tw" TargetMode="External"/><Relationship Id="rId5" Type="http://schemas.openxmlformats.org/officeDocument/2006/relationships/hyperlink" Target="mailto:emengl@mail.tut.edu.tw" TargetMode="External"/><Relationship Id="rId4" Type="http://schemas.openxmlformats.org/officeDocument/2006/relationships/image" Target="../media/image3.png"/><Relationship Id="rId9" Type="http://schemas.openxmlformats.org/officeDocument/2006/relationships/hyperlink" Target="mailto:emhosp@mail.tut.edu.tw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emgecc@mail.tut.edu.tw" TargetMode="External"/><Relationship Id="rId5" Type="http://schemas.openxmlformats.org/officeDocument/2006/relationships/hyperlink" Target="mailto:emeduc@mail.tut.edu.tw" TargetMode="Externa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1187624" y="2780927"/>
            <a:ext cx="6768752" cy="1695109"/>
          </a:xfrm>
          <a:prstGeom prst="roundRect">
            <a:avLst>
              <a:gd name="adj" fmla="val 50000"/>
            </a:avLst>
          </a:prstGeom>
          <a:solidFill>
            <a:srgbClr val="FDF8F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475656" y="2976895"/>
            <a:ext cx="61926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防疫到位。線上彈性學習措施</a:t>
            </a:r>
            <a:endParaRPr lang="en-US" altLang="zh-TW" sz="36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0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重要</a:t>
            </a:r>
            <a:r>
              <a:rPr lang="en-US" altLang="zh-TW" sz="40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7</a:t>
            </a:r>
            <a:r>
              <a:rPr lang="zh-TW" altLang="en-US" sz="40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帖</a:t>
            </a:r>
            <a:endParaRPr lang="en-US" altLang="zh-TW" sz="40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2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課務組制</a:t>
            </a:r>
            <a:r>
              <a:rPr lang="en-US" altLang="zh-TW" sz="12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2021.05.15</a:t>
            </a:r>
            <a:endParaRPr lang="zh-TW" altLang="en-US" sz="12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7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直線接點 16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6418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群組 7"/>
          <p:cNvGrpSpPr/>
          <p:nvPr/>
        </p:nvGrpSpPr>
        <p:grpSpPr>
          <a:xfrm>
            <a:off x="519931" y="1734146"/>
            <a:ext cx="8372549" cy="918000"/>
            <a:chOff x="214857" y="1069323"/>
            <a:chExt cx="8439755" cy="1178350"/>
          </a:xfrm>
        </p:grpSpPr>
        <p:sp>
          <p:nvSpPr>
            <p:cNvPr id="4" name="圓角矩形 3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" name="文字方塊 4"/>
            <p:cNvSpPr txBox="1"/>
            <p:nvPr/>
          </p:nvSpPr>
          <p:spPr>
            <a:xfrm>
              <a:off x="214857" y="1341727"/>
              <a:ext cx="8280920" cy="59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3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何時啟用「</a:t>
              </a:r>
              <a:r>
                <a:rPr lang="zh-TW" altLang="en-US" sz="23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啟動線上學習</a:t>
              </a:r>
              <a:r>
                <a:rPr lang="zh-TW" altLang="en-US" sz="23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」及「</a:t>
              </a:r>
              <a:r>
                <a:rPr lang="zh-TW" altLang="en-US" sz="23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恢復實體授課</a:t>
              </a:r>
              <a:r>
                <a:rPr lang="zh-TW" altLang="en-US" sz="23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」機制</a:t>
              </a:r>
              <a:r>
                <a:rPr lang="en-US" altLang="zh-TW" sz="23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  <a:endParaRPr lang="zh-TW" altLang="en-US" sz="23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1" name="群組 10"/>
          <p:cNvGrpSpPr/>
          <p:nvPr/>
        </p:nvGrpSpPr>
        <p:grpSpPr>
          <a:xfrm>
            <a:off x="294527" y="1772816"/>
            <a:ext cx="893097" cy="846260"/>
            <a:chOff x="251520" y="659270"/>
            <a:chExt cx="893097" cy="846260"/>
          </a:xfrm>
        </p:grpSpPr>
        <p:sp>
          <p:nvSpPr>
            <p:cNvPr id="10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96308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Q1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285115" y="2852936"/>
            <a:ext cx="8607365" cy="1146990"/>
            <a:chOff x="194870" y="3074098"/>
            <a:chExt cx="8607365" cy="1146990"/>
          </a:xfrm>
        </p:grpSpPr>
        <p:sp>
          <p:nvSpPr>
            <p:cNvPr id="7" name="圓角矩形圖說文字 6"/>
            <p:cNvSpPr/>
            <p:nvPr/>
          </p:nvSpPr>
          <p:spPr>
            <a:xfrm>
              <a:off x="194870" y="3074098"/>
              <a:ext cx="8607365" cy="1146990"/>
            </a:xfrm>
            <a:prstGeom prst="wedgeRoundRectCallout">
              <a:avLst>
                <a:gd name="adj1" fmla="val 35199"/>
                <a:gd name="adj2" fmla="val -83547"/>
                <a:gd name="adj3" fmla="val 16667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FFDD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521315" y="3275189"/>
              <a:ext cx="8117699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2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全校</a:t>
              </a:r>
              <a:r>
                <a:rPr lang="en-US" altLang="zh-TW" sz="22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: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依學校首頁公告之時間日期</a:t>
              </a:r>
              <a:r>
                <a:rPr lang="zh-TW" altLang="en-US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  <a:br>
                <a:rPr lang="en-US" altLang="zh-TW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22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個案</a:t>
              </a:r>
              <a:r>
                <a:rPr lang="en-US" altLang="zh-TW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: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依學術單位</a:t>
              </a:r>
              <a:r>
                <a:rPr lang="en-US" altLang="zh-TW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</a:t>
              </a:r>
              <a:r>
                <a:rPr lang="en-US" altLang="zh-TW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所</a:t>
              </a:r>
              <a:r>
                <a:rPr lang="en-US" altLang="zh-TW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通知辦理。</a:t>
              </a:r>
            </a:p>
          </p:txBody>
        </p:sp>
      </p:grpSp>
      <p:sp>
        <p:nvSpPr>
          <p:cNvPr id="2" name="矩形 1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7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直線接點 16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664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23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4" name="Picture 3" descr="C:\Users\owner\Desktop\未命名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直線接點 24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3" name="群組 32"/>
          <p:cNvGrpSpPr/>
          <p:nvPr/>
        </p:nvGrpSpPr>
        <p:grpSpPr>
          <a:xfrm>
            <a:off x="611559" y="854816"/>
            <a:ext cx="8366888" cy="918000"/>
            <a:chOff x="307221" y="1069323"/>
            <a:chExt cx="8434049" cy="1178350"/>
          </a:xfrm>
        </p:grpSpPr>
        <p:sp>
          <p:nvSpPr>
            <p:cNvPr id="34" name="圓角矩形 33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5" name="文字方塊 34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我算是適用受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疫情影響啟動線上學習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的學生嗎</a:t>
              </a:r>
              <a:r>
                <a:rPr lang="en-US" altLang="zh-TW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?</a:t>
              </a:r>
              <a:endParaRPr lang="zh-TW" altLang="en-US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294527" y="893486"/>
            <a:ext cx="881852" cy="846260"/>
            <a:chOff x="251520" y="659270"/>
            <a:chExt cx="881852" cy="846260"/>
          </a:xfrm>
        </p:grpSpPr>
        <p:sp>
          <p:nvSpPr>
            <p:cNvPr id="37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Q2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285116" y="1863862"/>
            <a:ext cx="8535356" cy="2898845"/>
            <a:chOff x="110422" y="2564905"/>
            <a:chExt cx="8676456" cy="1862629"/>
          </a:xfrm>
        </p:grpSpPr>
        <p:sp>
          <p:nvSpPr>
            <p:cNvPr id="7" name="圓角矩形圖說文字 6"/>
            <p:cNvSpPr/>
            <p:nvPr/>
          </p:nvSpPr>
          <p:spPr>
            <a:xfrm>
              <a:off x="110422" y="2564905"/>
              <a:ext cx="8676456" cy="1684181"/>
            </a:xfrm>
            <a:prstGeom prst="wedgeRoundRectCallout">
              <a:avLst>
                <a:gd name="adj1" fmla="val 36957"/>
                <a:gd name="adj2" fmla="val -59925"/>
                <a:gd name="adj3" fmla="val 16667"/>
              </a:avLst>
            </a:prstGeom>
            <a:solidFill>
              <a:schemeClr val="bg1">
                <a:lumMod val="95000"/>
              </a:schemeClr>
            </a:solidFill>
            <a:ln>
              <a:solidFill>
                <a:srgbClr val="FFDD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/>
              <a:endParaRPr lang="zh-TW" altLang="en-US" dirty="0"/>
            </a:p>
          </p:txBody>
        </p:sp>
        <p:sp>
          <p:nvSpPr>
            <p:cNvPr id="13" name="文字方塊 12"/>
            <p:cNvSpPr txBox="1"/>
            <p:nvPr/>
          </p:nvSpPr>
          <p:spPr>
            <a:xfrm>
              <a:off x="250006" y="2603781"/>
              <a:ext cx="8406753" cy="18237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just">
                <a:lnSpc>
                  <a:spcPts val="2400"/>
                </a:lnSpc>
                <a:buFont typeface="Wingdings" panose="05000000000000000000" pitchFamily="2" charset="2"/>
                <a:buChar char="ü"/>
              </a:pPr>
              <a:r>
                <a:rPr lang="zh-TW" altLang="en-US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如您是在台全體學生（含在台灣之境外學生及本國生），</a:t>
              </a:r>
              <a:r>
                <a:rPr lang="zh-TW" altLang="en-US" sz="2200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因疫情而居家隔離、居家檢疫、自主健康管理，採線上教學等彈性教學措施</a:t>
              </a:r>
              <a:r>
                <a:rPr lang="zh-TW" altLang="en-US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。</a:t>
              </a:r>
            </a:p>
            <a:p>
              <a:pPr algn="just">
                <a:lnSpc>
                  <a:spcPts val="2400"/>
                </a:lnSpc>
              </a:pPr>
              <a:endPara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lnSpc>
                  <a:spcPts val="2400"/>
                </a:lnSpc>
              </a:pPr>
              <a:endPara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lnSpc>
                  <a:spcPts val="2400"/>
                </a:lnSpc>
              </a:pPr>
              <a:endPara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85750" indent="-285750">
                <a:lnSpc>
                  <a:spcPts val="2400"/>
                </a:lnSpc>
                <a:buFont typeface="Wingdings" panose="05000000000000000000" pitchFamily="2" charset="2"/>
                <a:buChar char="ü"/>
              </a:pPr>
              <a:endPara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marL="285750" indent="-285750">
                <a:lnSpc>
                  <a:spcPts val="2400"/>
                </a:lnSpc>
                <a:buFont typeface="Wingdings" panose="05000000000000000000" pitchFamily="2" charset="2"/>
                <a:buChar char="ü"/>
              </a:pPr>
              <a:r>
                <a:rPr lang="zh-TW" altLang="en-US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如您是因為學校公告啟動停課復課措施，</a:t>
              </a:r>
              <a:r>
                <a:rPr lang="zh-TW" altLang="en-US" b="1" dirty="0">
                  <a:solidFill>
                    <a:schemeClr val="accent5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即日起依公告時間啟動線上教學彈性學習。</a:t>
              </a:r>
              <a:r>
                <a:rPr lang="zh-TW" altLang="en-US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同學無須請假，惟須依任課教師公告方式進行線上學習。</a:t>
              </a:r>
              <a:endParaRPr lang="en-US" altLang="zh-TW" b="1" dirty="0">
                <a:solidFill>
                  <a:schemeClr val="accent5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just">
                <a:lnSpc>
                  <a:spcPts val="2400"/>
                </a:lnSpc>
              </a:pPr>
              <a:endParaRPr lang="zh-TW" altLang="en-US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" name="群組 1">
            <a:extLst>
              <a:ext uri="{FF2B5EF4-FFF2-40B4-BE49-F238E27FC236}">
                <a16:creationId xmlns:a16="http://schemas.microsoft.com/office/drawing/2014/main" id="{D9FF49CF-A332-45A1-859B-9A64012A3644}"/>
              </a:ext>
            </a:extLst>
          </p:cNvPr>
          <p:cNvGrpSpPr/>
          <p:nvPr/>
        </p:nvGrpSpPr>
        <p:grpSpPr>
          <a:xfrm>
            <a:off x="2204491" y="4644367"/>
            <a:ext cx="4696605" cy="1689929"/>
            <a:chOff x="3763827" y="4619391"/>
            <a:chExt cx="4696605" cy="1689929"/>
          </a:xfrm>
        </p:grpSpPr>
        <p:sp>
          <p:nvSpPr>
            <p:cNvPr id="50" name="向下箭號 49"/>
            <p:cNvSpPr/>
            <p:nvPr/>
          </p:nvSpPr>
          <p:spPr>
            <a:xfrm>
              <a:off x="3763827" y="4619391"/>
              <a:ext cx="2340000" cy="936000"/>
            </a:xfrm>
            <a:prstGeom prst="downArrow">
              <a:avLst>
                <a:gd name="adj1" fmla="val 100000"/>
                <a:gd name="adj2" fmla="val 23079"/>
              </a:avLst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" name="文字方塊 50"/>
            <p:cNvSpPr txBox="1"/>
            <p:nvPr/>
          </p:nvSpPr>
          <p:spPr>
            <a:xfrm>
              <a:off x="3816176" y="4695082"/>
              <a:ext cx="228459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居家隔離、居家檢疫</a:t>
              </a:r>
              <a:endPara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自主健康管理學生</a:t>
              </a:r>
            </a:p>
          </p:txBody>
        </p:sp>
        <p:sp>
          <p:nvSpPr>
            <p:cNvPr id="52" name="向右箭號 51"/>
            <p:cNvSpPr/>
            <p:nvPr/>
          </p:nvSpPr>
          <p:spPr>
            <a:xfrm>
              <a:off x="3763828" y="5589240"/>
              <a:ext cx="4693549" cy="720080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3829923" y="5621061"/>
              <a:ext cx="4610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36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線上教學</a:t>
              </a: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等彈性措施</a:t>
              </a:r>
            </a:p>
          </p:txBody>
        </p:sp>
        <p:sp>
          <p:nvSpPr>
            <p:cNvPr id="54" name="向下箭號 53"/>
            <p:cNvSpPr/>
            <p:nvPr/>
          </p:nvSpPr>
          <p:spPr>
            <a:xfrm>
              <a:off x="6120432" y="4619391"/>
              <a:ext cx="2340000" cy="936000"/>
            </a:xfrm>
            <a:prstGeom prst="downArrow">
              <a:avLst>
                <a:gd name="adj1" fmla="val 100000"/>
                <a:gd name="adj2" fmla="val 2307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6172781" y="4684957"/>
              <a:ext cx="228459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班級停課</a:t>
              </a:r>
              <a:endPara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全校停課</a:t>
              </a:r>
            </a:p>
          </p:txBody>
        </p:sp>
      </p:grpSp>
      <p:sp>
        <p:nvSpPr>
          <p:cNvPr id="28" name="向右箭號 28">
            <a:extLst>
              <a:ext uri="{FF2B5EF4-FFF2-40B4-BE49-F238E27FC236}">
                <a16:creationId xmlns:a16="http://schemas.microsoft.com/office/drawing/2014/main" id="{B11DE9BB-FD31-4C89-AF14-C70139A0B389}"/>
              </a:ext>
            </a:extLst>
          </p:cNvPr>
          <p:cNvSpPr/>
          <p:nvPr/>
        </p:nvSpPr>
        <p:spPr>
          <a:xfrm>
            <a:off x="557098" y="2814383"/>
            <a:ext cx="8166777" cy="720080"/>
          </a:xfrm>
          <a:prstGeom prst="rightArrow">
            <a:avLst>
              <a:gd name="adj1" fmla="val 100000"/>
              <a:gd name="adj2" fmla="val 0"/>
            </a:avLst>
          </a:prstGeom>
          <a:solidFill>
            <a:schemeClr val="accent5">
              <a:lumMod val="50000"/>
              <a:alpha val="9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ts val="2400"/>
              </a:lnSpc>
            </a:pPr>
            <a:r>
              <a:rPr lang="zh-TW" altLang="en-US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以上同學應依「因應新型冠狀病毒肺炎（</a:t>
            </a:r>
            <a:r>
              <a:rPr lang="en-US" altLang="zh-TW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COVID19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）學生特殊假應變措施」申請</a:t>
            </a:r>
            <a:r>
              <a:rPr lang="zh-TW" altLang="en-US" sz="2200" b="1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特殊假</a:t>
            </a:r>
            <a:r>
              <a:rPr lang="zh-TW" altLang="en-US" dirty="0">
                <a:solidFill>
                  <a:schemeClr val="bg1">
                    <a:lumMod val="9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獲准。</a:t>
            </a:r>
            <a:endParaRPr lang="en-US" altLang="zh-TW" dirty="0">
              <a:solidFill>
                <a:schemeClr val="bg1">
                  <a:lumMod val="9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495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直線接點 17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群組 18"/>
          <p:cNvGrpSpPr/>
          <p:nvPr/>
        </p:nvGrpSpPr>
        <p:grpSpPr>
          <a:xfrm>
            <a:off x="611559" y="776155"/>
            <a:ext cx="8366888" cy="918000"/>
            <a:chOff x="307221" y="1069323"/>
            <a:chExt cx="8434049" cy="1178350"/>
          </a:xfrm>
        </p:grpSpPr>
        <p:sp>
          <p:nvSpPr>
            <p:cNvPr id="21" name="圓角矩形 20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2" name="文字方塊 21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啟動線上學習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注意事項</a:t>
              </a:r>
            </a:p>
          </p:txBody>
        </p:sp>
      </p:grpSp>
      <p:grpSp>
        <p:nvGrpSpPr>
          <p:cNvPr id="25" name="群組 24"/>
          <p:cNvGrpSpPr/>
          <p:nvPr/>
        </p:nvGrpSpPr>
        <p:grpSpPr>
          <a:xfrm>
            <a:off x="294527" y="814825"/>
            <a:ext cx="881852" cy="846260"/>
            <a:chOff x="251520" y="659270"/>
            <a:chExt cx="881852" cy="846260"/>
          </a:xfrm>
        </p:grpSpPr>
        <p:sp>
          <p:nvSpPr>
            <p:cNvPr id="26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Q3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sp>
        <p:nvSpPr>
          <p:cNvPr id="2" name="等腰三角形 1"/>
          <p:cNvSpPr/>
          <p:nvPr/>
        </p:nvSpPr>
        <p:spPr>
          <a:xfrm rot="5400000">
            <a:off x="2379015" y="2639924"/>
            <a:ext cx="2268000" cy="53379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6" name="向右箭號 45"/>
          <p:cNvSpPr/>
          <p:nvPr/>
        </p:nvSpPr>
        <p:spPr>
          <a:xfrm>
            <a:off x="5674335" y="1772816"/>
            <a:ext cx="3218144" cy="4608516"/>
          </a:xfrm>
          <a:prstGeom prst="rightArrow">
            <a:avLst>
              <a:gd name="adj1" fmla="val 100000"/>
              <a:gd name="adj2" fmla="val 0"/>
            </a:avLst>
          </a:prstGeom>
          <a:solidFill>
            <a:schemeClr val="accent5">
              <a:lumMod val="40000"/>
              <a:lumOff val="6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1" name="向右箭號 40"/>
          <p:cNvSpPr/>
          <p:nvPr/>
        </p:nvSpPr>
        <p:spPr>
          <a:xfrm>
            <a:off x="323528" y="4113332"/>
            <a:ext cx="3456384" cy="2268000"/>
          </a:xfrm>
          <a:prstGeom prst="rightArrow">
            <a:avLst>
              <a:gd name="adj1" fmla="val 100000"/>
              <a:gd name="adj2" fmla="val 23355"/>
            </a:avLst>
          </a:prstGeom>
          <a:solidFill>
            <a:schemeClr val="accent2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學校首頁公告</a:t>
            </a:r>
          </a:p>
        </p:txBody>
      </p:sp>
      <p:sp>
        <p:nvSpPr>
          <p:cNvPr id="33" name="向右箭號 32"/>
          <p:cNvSpPr/>
          <p:nvPr/>
        </p:nvSpPr>
        <p:spPr>
          <a:xfrm>
            <a:off x="3635896" y="1772820"/>
            <a:ext cx="2232248" cy="2268000"/>
          </a:xfrm>
          <a:prstGeom prst="rightArrow">
            <a:avLst>
              <a:gd name="adj1" fmla="val 100000"/>
              <a:gd name="adj2" fmla="val 17117"/>
            </a:avLst>
          </a:pr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5868144" y="2060848"/>
            <a:ext cx="2808312" cy="3978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3400"/>
              </a:lnSpc>
            </a:pP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機制啟動時，</a:t>
            </a:r>
            <a:endParaRPr lang="en-US" altLang="zh-TW" sz="2400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3400"/>
              </a:lnSpc>
            </a:pP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課程原則上</a:t>
            </a:r>
            <a:endParaRPr lang="en-US" altLang="zh-TW" sz="2400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3400"/>
              </a:lnSpc>
            </a:pPr>
            <a:r>
              <a:rPr lang="zh-TW" altLang="en-US" sz="2800" b="1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採線上彈性教學</a:t>
            </a:r>
            <a:endParaRPr lang="en-US" altLang="zh-TW" sz="2800" b="1" dirty="0">
              <a:solidFill>
                <a:schemeClr val="accent5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3400"/>
              </a:lnSpc>
            </a:pP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不適用線上彈性教學之課程由授課老師公告補課措施</a:t>
            </a:r>
            <a:r>
              <a:rPr lang="en-US" altLang="zh-TW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lang="en-US" altLang="zh-TW" sz="2400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3400"/>
              </a:lnSpc>
            </a:pP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相關彈性教學方式及期程</a:t>
            </a: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依學校或系所通知辦理</a:t>
            </a:r>
            <a:r>
              <a:rPr lang="zh-TW" altLang="en-US" sz="2400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30" name="向右箭號 29"/>
          <p:cNvSpPr/>
          <p:nvPr/>
        </p:nvSpPr>
        <p:spPr>
          <a:xfrm>
            <a:off x="323528" y="1772816"/>
            <a:ext cx="3456384" cy="2268000"/>
          </a:xfrm>
          <a:prstGeom prst="rightArrow">
            <a:avLst>
              <a:gd name="adj1" fmla="val 100000"/>
              <a:gd name="adj2" fmla="val 23355"/>
            </a:avLst>
          </a:prstGeom>
          <a:solidFill>
            <a:schemeClr val="accent1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個案情況</a:t>
            </a:r>
            <a:endParaRPr lang="en-US" altLang="zh-TW" sz="20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〔</a:t>
            </a: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由學校或系所通知</a:t>
            </a:r>
            <a:r>
              <a:rPr lang="en-US" altLang="zh-TW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〕</a:t>
            </a:r>
            <a:endParaRPr lang="zh-TW" altLang="en-US" sz="20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635896" y="2019490"/>
            <a:ext cx="1980220" cy="1605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8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該師生</a:t>
            </a:r>
            <a:endParaRPr lang="en-US" altLang="zh-TW" sz="28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所授</a:t>
            </a:r>
            <a:r>
              <a:rPr lang="en-US" altLang="zh-TW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修課程均</a:t>
            </a:r>
            <a:endParaRPr lang="en-US" altLang="zh-TW" sz="2000" b="1" dirty="0">
              <a:solidFill>
                <a:schemeClr val="tx2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sz="2000" b="1" dirty="0">
                <a:solidFill>
                  <a:schemeClr val="tx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啟動線上學習</a:t>
            </a:r>
          </a:p>
        </p:txBody>
      </p:sp>
      <p:sp>
        <p:nvSpPr>
          <p:cNvPr id="40" name="向右箭號 39"/>
          <p:cNvSpPr/>
          <p:nvPr/>
        </p:nvSpPr>
        <p:spPr>
          <a:xfrm>
            <a:off x="3635896" y="4113336"/>
            <a:ext cx="2232248" cy="2268000"/>
          </a:xfrm>
          <a:prstGeom prst="rightArrow">
            <a:avLst>
              <a:gd name="adj1" fmla="val 100000"/>
              <a:gd name="adj2" fmla="val 17081"/>
            </a:avLst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4" name="等腰三角形 43"/>
          <p:cNvSpPr/>
          <p:nvPr/>
        </p:nvSpPr>
        <p:spPr>
          <a:xfrm rot="5400000">
            <a:off x="2375205" y="4976630"/>
            <a:ext cx="2268000" cy="54141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矩形 44"/>
          <p:cNvSpPr/>
          <p:nvPr/>
        </p:nvSpPr>
        <p:spPr>
          <a:xfrm>
            <a:off x="3635896" y="4633727"/>
            <a:ext cx="1980220" cy="1204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該校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區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zh-TW" altLang="en-US" sz="23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啟動線上學習</a:t>
            </a:r>
          </a:p>
        </p:txBody>
      </p:sp>
    </p:spTree>
    <p:extLst>
      <p:ext uri="{BB962C8B-B14F-4D97-AF65-F5344CB8AC3E}">
        <p14:creationId xmlns:p14="http://schemas.microsoft.com/office/powerpoint/2010/main" val="456471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向右箭號 28"/>
          <p:cNvSpPr/>
          <p:nvPr/>
        </p:nvSpPr>
        <p:spPr>
          <a:xfrm>
            <a:off x="509679" y="5589240"/>
            <a:ext cx="8166777" cy="720080"/>
          </a:xfrm>
          <a:prstGeom prst="rightArrow">
            <a:avLst>
              <a:gd name="adj1" fmla="val 100000"/>
              <a:gd name="adj2" fmla="val 0"/>
            </a:avLst>
          </a:prstGeom>
          <a:solidFill>
            <a:schemeClr val="accent5">
              <a:lumMod val="50000"/>
              <a:alpha val="9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0" name="文字方塊 29"/>
          <p:cNvSpPr txBox="1"/>
          <p:nvPr/>
        </p:nvSpPr>
        <p:spPr>
          <a:xfrm>
            <a:off x="575775" y="5759622"/>
            <a:ext cx="792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四、啟動線上學習機制期間，請各系所協助聯繫師生線上彈性教學事宜。</a:t>
            </a:r>
          </a:p>
        </p:txBody>
      </p:sp>
      <p:sp>
        <p:nvSpPr>
          <p:cNvPr id="35" name="向下箭號 34"/>
          <p:cNvSpPr/>
          <p:nvPr/>
        </p:nvSpPr>
        <p:spPr>
          <a:xfrm>
            <a:off x="509679" y="4270747"/>
            <a:ext cx="8166777" cy="1440160"/>
          </a:xfrm>
          <a:prstGeom prst="downArrow">
            <a:avLst>
              <a:gd name="adj1" fmla="val 100000"/>
              <a:gd name="adj2" fmla="val 39466"/>
            </a:avLst>
          </a:prstGeom>
          <a:solidFill>
            <a:schemeClr val="accent5">
              <a:lumMod val="75000"/>
              <a:alpha val="9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6" name="文字方塊 35"/>
          <p:cNvSpPr txBox="1"/>
          <p:nvPr/>
        </p:nvSpPr>
        <p:spPr>
          <a:xfrm>
            <a:off x="725704" y="4428403"/>
            <a:ext cx="7770223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三、依應變小組決議，將啟動線上學習機制之課程及預計恢復實體授課之時間</a:t>
            </a:r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EMAIL</a:t>
            </a: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及網頁公告，並請各系所協助通知師生。</a:t>
            </a:r>
          </a:p>
        </p:txBody>
      </p:sp>
      <p:sp>
        <p:nvSpPr>
          <p:cNvPr id="33" name="向下箭號 32"/>
          <p:cNvSpPr/>
          <p:nvPr/>
        </p:nvSpPr>
        <p:spPr>
          <a:xfrm>
            <a:off x="509679" y="2924944"/>
            <a:ext cx="8166777" cy="1440000"/>
          </a:xfrm>
          <a:prstGeom prst="downArrow">
            <a:avLst>
              <a:gd name="adj1" fmla="val 100000"/>
              <a:gd name="adj2" fmla="val 39466"/>
            </a:avLst>
          </a:prstGeom>
          <a:solidFill>
            <a:srgbClr val="44A9C4">
              <a:alpha val="900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6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矩形 16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8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圓角矩形 21"/>
          <p:cNvSpPr/>
          <p:nvPr/>
        </p:nvSpPr>
        <p:spPr>
          <a:xfrm>
            <a:off x="898636" y="742837"/>
            <a:ext cx="8280920" cy="918000"/>
          </a:xfrm>
          <a:prstGeom prst="roundRect">
            <a:avLst/>
          </a:prstGeom>
          <a:solidFill>
            <a:srgbClr val="FFDD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文字方塊 22"/>
          <p:cNvSpPr txBox="1"/>
          <p:nvPr/>
        </p:nvSpPr>
        <p:spPr>
          <a:xfrm>
            <a:off x="883046" y="980722"/>
            <a:ext cx="8214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學校</a:t>
            </a:r>
            <a:r>
              <a:rPr lang="zh-TW" altLang="en-US" sz="28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啟動線上學習</a:t>
            </a:r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800" b="1" dirty="0">
                <a:solidFill>
                  <a:schemeClr val="accent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恢復實體授課</a:t>
            </a:r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之流程</a:t>
            </a: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4" name="群組 23"/>
          <p:cNvGrpSpPr/>
          <p:nvPr/>
        </p:nvGrpSpPr>
        <p:grpSpPr>
          <a:xfrm>
            <a:off x="294527" y="814825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Q4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509678" y="2312959"/>
            <a:ext cx="8166777" cy="711178"/>
            <a:chOff x="509678" y="2312959"/>
            <a:chExt cx="8166777" cy="711178"/>
          </a:xfrm>
        </p:grpSpPr>
        <p:sp>
          <p:nvSpPr>
            <p:cNvPr id="27" name="向下箭號 26"/>
            <p:cNvSpPr/>
            <p:nvPr/>
          </p:nvSpPr>
          <p:spPr>
            <a:xfrm>
              <a:off x="509678" y="2312959"/>
              <a:ext cx="8166777" cy="711178"/>
            </a:xfrm>
            <a:prstGeom prst="downArrow">
              <a:avLst>
                <a:gd name="adj1" fmla="val 100000"/>
                <a:gd name="adj2" fmla="val 40727"/>
              </a:avLst>
            </a:prstGeom>
            <a:solidFill>
              <a:schemeClr val="accent5">
                <a:lumMod val="60000"/>
                <a:lumOff val="40000"/>
                <a:alpha val="9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725703" y="2376065"/>
              <a:ext cx="777022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TW" altLang="en-US" b="1" dirty="0">
                  <a:solidFill>
                    <a:schemeClr val="accent5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一、清查確診學生所修課程或確診教師所授課程，該課程學生修課清冊。</a:t>
              </a:r>
            </a:p>
          </p:txBody>
        </p:sp>
      </p:grpSp>
      <p:sp>
        <p:nvSpPr>
          <p:cNvPr id="34" name="文字方塊 33"/>
          <p:cNvSpPr txBox="1"/>
          <p:nvPr/>
        </p:nvSpPr>
        <p:spPr>
          <a:xfrm>
            <a:off x="725704" y="3101866"/>
            <a:ext cx="7770223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二、提報「因應校園嚴重特殊傳染性肺炎疫情應變小組」會議討論，決定是否啟動線上學習機制及評估恢復實體授課時間。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509677" y="1844824"/>
            <a:ext cx="8166777" cy="432048"/>
            <a:chOff x="509677" y="1844824"/>
            <a:chExt cx="8166777" cy="43204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1" name="向右箭號 30"/>
            <p:cNvSpPr/>
            <p:nvPr/>
          </p:nvSpPr>
          <p:spPr>
            <a:xfrm>
              <a:off x="509677" y="1844824"/>
              <a:ext cx="8166777" cy="432048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2" name="文字方塊 31"/>
            <p:cNvSpPr txBox="1"/>
            <p:nvPr/>
          </p:nvSpPr>
          <p:spPr>
            <a:xfrm>
              <a:off x="575773" y="1844824"/>
              <a:ext cx="792015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200" b="1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學校接獲確診案例通知處理流程如下：</a:t>
              </a:r>
            </a:p>
          </p:txBody>
        </p:sp>
      </p:grp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3E767DCA-55FF-4A79-BC46-398CDEB3EB2D}"/>
              </a:ext>
            </a:extLst>
          </p:cNvPr>
          <p:cNvSpPr txBox="1"/>
          <p:nvPr/>
        </p:nvSpPr>
        <p:spPr>
          <a:xfrm>
            <a:off x="1979712" y="5133995"/>
            <a:ext cx="542657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1000" b="1" dirty="0">
                <a:solidFill>
                  <a:schemeClr val="accent5">
                    <a:lumMod val="75000"/>
                  </a:schemeClr>
                </a:solidFill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相關細節請依教務處第</a:t>
            </a:r>
            <a:r>
              <a:rPr lang="en-US" altLang="zh-TW" sz="1000" b="1" dirty="0">
                <a:solidFill>
                  <a:schemeClr val="accent5">
                    <a:lumMod val="75000"/>
                  </a:schemeClr>
                </a:solidFill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110013</a:t>
            </a:r>
            <a:r>
              <a:rPr lang="zh-TW" altLang="en-US" sz="1000" b="1" dirty="0">
                <a:solidFill>
                  <a:schemeClr val="accent5">
                    <a:lumMod val="75000"/>
                  </a:schemeClr>
                </a:solidFill>
                <a:highlight>
                  <a:srgbClr val="C0C0C0"/>
                </a:highlight>
                <a:latin typeface="微軟正黑體" panose="020B0604030504040204" pitchFamily="34" charset="-120"/>
                <a:ea typeface="微軟正黑體" panose="020B0604030504040204" pitchFamily="34" charset="-120"/>
              </a:rPr>
              <a:t>號公告辦理</a:t>
            </a:r>
          </a:p>
        </p:txBody>
      </p:sp>
    </p:spTree>
    <p:extLst>
      <p:ext uri="{BB962C8B-B14F-4D97-AF65-F5344CB8AC3E}">
        <p14:creationId xmlns:p14="http://schemas.microsoft.com/office/powerpoint/2010/main" val="2456119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矩形 15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7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8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直線接點 18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群組 25"/>
          <p:cNvGrpSpPr/>
          <p:nvPr/>
        </p:nvGrpSpPr>
        <p:grpSpPr>
          <a:xfrm>
            <a:off x="611559" y="764704"/>
            <a:ext cx="8435800" cy="918000"/>
            <a:chOff x="307221" y="1069323"/>
            <a:chExt cx="8503514" cy="1178350"/>
          </a:xfrm>
        </p:grpSpPr>
        <p:sp>
          <p:nvSpPr>
            <p:cNvPr id="27" name="圓角矩形 26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8" name="文字方塊 27"/>
            <p:cNvSpPr txBox="1"/>
            <p:nvPr/>
          </p:nvSpPr>
          <p:spPr>
            <a:xfrm>
              <a:off x="529815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啟動線上學習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期間，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彈性教學措施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會如何執行？</a:t>
              </a: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294527" y="803374"/>
            <a:ext cx="881852" cy="846260"/>
            <a:chOff x="251520" y="659270"/>
            <a:chExt cx="881852" cy="846260"/>
          </a:xfrm>
        </p:grpSpPr>
        <p:sp>
          <p:nvSpPr>
            <p:cNvPr id="30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Q5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pSp>
        <p:nvGrpSpPr>
          <p:cNvPr id="63" name="群組 62"/>
          <p:cNvGrpSpPr/>
          <p:nvPr/>
        </p:nvGrpSpPr>
        <p:grpSpPr>
          <a:xfrm>
            <a:off x="331411" y="2998041"/>
            <a:ext cx="8568951" cy="728004"/>
            <a:chOff x="323527" y="3166615"/>
            <a:chExt cx="8568951" cy="728004"/>
          </a:xfrm>
        </p:grpSpPr>
        <p:sp>
          <p:nvSpPr>
            <p:cNvPr id="45" name="向右箭號 44"/>
            <p:cNvSpPr/>
            <p:nvPr/>
          </p:nvSpPr>
          <p:spPr>
            <a:xfrm>
              <a:off x="323527" y="3174619"/>
              <a:ext cx="8568951" cy="720000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6" name="向右箭號 45"/>
            <p:cNvSpPr/>
            <p:nvPr/>
          </p:nvSpPr>
          <p:spPr>
            <a:xfrm>
              <a:off x="323528" y="3166615"/>
              <a:ext cx="2592288" cy="720000"/>
            </a:xfrm>
            <a:prstGeom prst="rightArrow">
              <a:avLst>
                <a:gd name="adj1" fmla="val 100000"/>
                <a:gd name="adj2" fmla="val 6143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7" name="文字方塊 46"/>
            <p:cNvSpPr txBox="1"/>
            <p:nvPr/>
          </p:nvSpPr>
          <p:spPr>
            <a:xfrm>
              <a:off x="395536" y="3284984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實作課程</a:t>
              </a:r>
            </a:p>
          </p:txBody>
        </p:sp>
        <p:sp>
          <p:nvSpPr>
            <p:cNvPr id="48" name="文字方塊 47"/>
            <p:cNvSpPr txBox="1"/>
            <p:nvPr/>
          </p:nvSpPr>
          <p:spPr>
            <a:xfrm>
              <a:off x="2915815" y="3178729"/>
              <a:ext cx="594231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線上教學或暑假補課補足停課時數</a:t>
              </a:r>
            </a:p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或教師以替代措施彈性評量方式，經系所會議同意後辦理</a:t>
              </a:r>
            </a:p>
          </p:txBody>
        </p:sp>
      </p:grpSp>
      <p:grpSp>
        <p:nvGrpSpPr>
          <p:cNvPr id="64" name="群組 63"/>
          <p:cNvGrpSpPr/>
          <p:nvPr/>
        </p:nvGrpSpPr>
        <p:grpSpPr>
          <a:xfrm>
            <a:off x="331414" y="2005868"/>
            <a:ext cx="8568951" cy="908004"/>
            <a:chOff x="323527" y="2217424"/>
            <a:chExt cx="8568951" cy="908004"/>
          </a:xfrm>
        </p:grpSpPr>
        <p:sp>
          <p:nvSpPr>
            <p:cNvPr id="42" name="向右箭號 41"/>
            <p:cNvSpPr/>
            <p:nvPr/>
          </p:nvSpPr>
          <p:spPr>
            <a:xfrm>
              <a:off x="323527" y="2225428"/>
              <a:ext cx="8568951" cy="900000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" name="向右箭號 1"/>
            <p:cNvSpPr/>
            <p:nvPr/>
          </p:nvSpPr>
          <p:spPr>
            <a:xfrm>
              <a:off x="323528" y="2217424"/>
              <a:ext cx="2592288" cy="900000"/>
            </a:xfrm>
            <a:prstGeom prst="rightArrow">
              <a:avLst>
                <a:gd name="adj1" fmla="val 100000"/>
                <a:gd name="adj2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43" name="文字方塊 42"/>
            <p:cNvSpPr txBox="1"/>
            <p:nvPr/>
          </p:nvSpPr>
          <p:spPr>
            <a:xfrm>
              <a:off x="395536" y="2251925"/>
              <a:ext cx="20882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一般、專題</a:t>
              </a:r>
              <a:endPara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講座類課程</a:t>
              </a:r>
            </a:p>
          </p:txBody>
        </p:sp>
        <p:sp>
          <p:nvSpPr>
            <p:cNvPr id="44" name="文字方塊 43"/>
            <p:cNvSpPr txBox="1"/>
            <p:nvPr/>
          </p:nvSpPr>
          <p:spPr>
            <a:xfrm>
              <a:off x="2915816" y="2348880"/>
              <a:ext cx="5688632" cy="6839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線上教學</a:t>
              </a:r>
              <a:r>
                <a:rPr lang="en-US" altLang="zh-TW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含電腦課程</a:t>
              </a:r>
              <a:r>
                <a:rPr lang="en-US" altLang="zh-TW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如遇論文口考師生同意下可改以視訊方式進行</a:t>
              </a:r>
            </a:p>
          </p:txBody>
        </p:sp>
      </p:grpSp>
      <p:grpSp>
        <p:nvGrpSpPr>
          <p:cNvPr id="62" name="群組 61"/>
          <p:cNvGrpSpPr/>
          <p:nvPr/>
        </p:nvGrpSpPr>
        <p:grpSpPr>
          <a:xfrm>
            <a:off x="331413" y="3785584"/>
            <a:ext cx="8568951" cy="728004"/>
            <a:chOff x="323526" y="3925132"/>
            <a:chExt cx="8568951" cy="728004"/>
          </a:xfrm>
        </p:grpSpPr>
        <p:sp>
          <p:nvSpPr>
            <p:cNvPr id="49" name="向右箭號 48"/>
            <p:cNvSpPr/>
            <p:nvPr/>
          </p:nvSpPr>
          <p:spPr>
            <a:xfrm>
              <a:off x="323526" y="3933136"/>
              <a:ext cx="8568951" cy="720000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0" name="向右箭號 49"/>
            <p:cNvSpPr/>
            <p:nvPr/>
          </p:nvSpPr>
          <p:spPr>
            <a:xfrm>
              <a:off x="323527" y="3925132"/>
              <a:ext cx="2592288" cy="720000"/>
            </a:xfrm>
            <a:prstGeom prst="rightArrow">
              <a:avLst>
                <a:gd name="adj1" fmla="val 100000"/>
                <a:gd name="adj2" fmla="val 6143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1" name="文字方塊 50"/>
            <p:cNvSpPr txBox="1"/>
            <p:nvPr/>
          </p:nvSpPr>
          <p:spPr>
            <a:xfrm>
              <a:off x="395536" y="4054299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職場實習課程</a:t>
              </a:r>
            </a:p>
          </p:txBody>
        </p:sp>
        <p:sp>
          <p:nvSpPr>
            <p:cNvPr id="52" name="文字方塊 51"/>
            <p:cNvSpPr txBox="1"/>
            <p:nvPr/>
          </p:nvSpPr>
          <p:spPr>
            <a:xfrm>
              <a:off x="2915815" y="4097066"/>
              <a:ext cx="5688632" cy="3761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zh-TW" altLang="en-US" b="1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依職涯發展中心</a:t>
              </a: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規劃方式</a:t>
              </a:r>
            </a:p>
          </p:txBody>
        </p:sp>
      </p:grpSp>
      <p:grpSp>
        <p:nvGrpSpPr>
          <p:cNvPr id="61" name="群組 60"/>
          <p:cNvGrpSpPr/>
          <p:nvPr/>
        </p:nvGrpSpPr>
        <p:grpSpPr>
          <a:xfrm>
            <a:off x="331412" y="4591622"/>
            <a:ext cx="8568951" cy="728004"/>
            <a:chOff x="323525" y="4537180"/>
            <a:chExt cx="8568951" cy="728004"/>
          </a:xfrm>
        </p:grpSpPr>
        <p:sp>
          <p:nvSpPr>
            <p:cNvPr id="53" name="向右箭號 52"/>
            <p:cNvSpPr/>
            <p:nvPr/>
          </p:nvSpPr>
          <p:spPr>
            <a:xfrm>
              <a:off x="323525" y="4545184"/>
              <a:ext cx="8568951" cy="720000"/>
            </a:xfrm>
            <a:prstGeom prst="rightArrow">
              <a:avLst>
                <a:gd name="adj1" fmla="val 100000"/>
                <a:gd name="adj2" fmla="val 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54" name="向右箭號 53"/>
            <p:cNvSpPr/>
            <p:nvPr/>
          </p:nvSpPr>
          <p:spPr>
            <a:xfrm>
              <a:off x="323526" y="4537180"/>
              <a:ext cx="2592288" cy="720000"/>
            </a:xfrm>
            <a:prstGeom prst="rightArrow">
              <a:avLst>
                <a:gd name="adj1" fmla="val 100000"/>
                <a:gd name="adj2" fmla="val 6143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accent2"/>
                </a:solidFill>
              </a:endParaRPr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395536" y="4663841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體育課程</a:t>
              </a:r>
            </a:p>
          </p:txBody>
        </p:sp>
        <p:sp>
          <p:nvSpPr>
            <p:cNvPr id="56" name="文字方塊 55"/>
            <p:cNvSpPr txBox="1"/>
            <p:nvPr/>
          </p:nvSpPr>
          <p:spPr>
            <a:xfrm>
              <a:off x="2915814" y="4694513"/>
              <a:ext cx="5688632" cy="3761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依體育室規劃彈性方式</a:t>
              </a: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331411" y="5382320"/>
            <a:ext cx="8568951" cy="728004"/>
            <a:chOff x="323524" y="5145641"/>
            <a:chExt cx="8568951" cy="728004"/>
          </a:xfrm>
        </p:grpSpPr>
        <p:grpSp>
          <p:nvGrpSpPr>
            <p:cNvPr id="3" name="群組 2"/>
            <p:cNvGrpSpPr/>
            <p:nvPr/>
          </p:nvGrpSpPr>
          <p:grpSpPr>
            <a:xfrm>
              <a:off x="323524" y="5145641"/>
              <a:ext cx="8568951" cy="728004"/>
              <a:chOff x="323524" y="5145641"/>
              <a:chExt cx="8568951" cy="728004"/>
            </a:xfrm>
          </p:grpSpPr>
          <p:sp>
            <p:nvSpPr>
              <p:cNvPr id="57" name="向右箭號 56"/>
              <p:cNvSpPr/>
              <p:nvPr/>
            </p:nvSpPr>
            <p:spPr>
              <a:xfrm>
                <a:off x="323524" y="5153645"/>
                <a:ext cx="8568951" cy="720000"/>
              </a:xfrm>
              <a:prstGeom prst="rightArrow">
                <a:avLst>
                  <a:gd name="adj1" fmla="val 100000"/>
                  <a:gd name="adj2" fmla="val 0"/>
                </a:avLst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58" name="向右箭號 57"/>
              <p:cNvSpPr/>
              <p:nvPr/>
            </p:nvSpPr>
            <p:spPr>
              <a:xfrm>
                <a:off x="323525" y="5145641"/>
                <a:ext cx="2592288" cy="720000"/>
              </a:xfrm>
              <a:prstGeom prst="rightArrow">
                <a:avLst>
                  <a:gd name="adj1" fmla="val 100000"/>
                  <a:gd name="adj2" fmla="val 61430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59" name="文字方塊 58"/>
            <p:cNvSpPr txBox="1"/>
            <p:nvPr/>
          </p:nvSpPr>
          <p:spPr>
            <a:xfrm>
              <a:off x="395536" y="5282812"/>
              <a:ext cx="208823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服務學習課程</a:t>
              </a:r>
            </a:p>
          </p:txBody>
        </p:sp>
        <p:sp>
          <p:nvSpPr>
            <p:cNvPr id="60" name="文字方塊 59"/>
            <p:cNvSpPr txBox="1"/>
            <p:nvPr/>
          </p:nvSpPr>
          <p:spPr>
            <a:xfrm>
              <a:off x="2915813" y="5311999"/>
              <a:ext cx="5688632" cy="3761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zh-TW" altLang="en-US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依學務處規劃彈性方式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239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47244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>
            <a:extLst>
              <a:ext uri="{FF2B5EF4-FFF2-40B4-BE49-F238E27FC236}">
                <a16:creationId xmlns:a16="http://schemas.microsoft.com/office/drawing/2014/main" id="{20136E1D-672F-4ED2-98E7-73436BD70C33}"/>
              </a:ext>
            </a:extLst>
          </p:cNvPr>
          <p:cNvGrpSpPr/>
          <p:nvPr/>
        </p:nvGrpSpPr>
        <p:grpSpPr>
          <a:xfrm>
            <a:off x="179512" y="863250"/>
            <a:ext cx="8792596" cy="918000"/>
            <a:chOff x="235954" y="1621280"/>
            <a:chExt cx="8792596" cy="918000"/>
          </a:xfrm>
        </p:grpSpPr>
        <p:grpSp>
          <p:nvGrpSpPr>
            <p:cNvPr id="21" name="群組 20"/>
            <p:cNvGrpSpPr/>
            <p:nvPr/>
          </p:nvGrpSpPr>
          <p:grpSpPr>
            <a:xfrm>
              <a:off x="661662" y="1621280"/>
              <a:ext cx="8366888" cy="918000"/>
              <a:chOff x="307221" y="1069323"/>
              <a:chExt cx="8434049" cy="1178350"/>
            </a:xfrm>
          </p:grpSpPr>
          <p:sp>
            <p:nvSpPr>
              <p:cNvPr id="22" name="圓角矩形 21"/>
              <p:cNvSpPr/>
              <p:nvPr/>
            </p:nvSpPr>
            <p:spPr>
              <a:xfrm>
                <a:off x="307221" y="1069323"/>
                <a:ext cx="8347391" cy="1178350"/>
              </a:xfrm>
              <a:prstGeom prst="roundRect">
                <a:avLst/>
              </a:prstGeom>
              <a:solidFill>
                <a:srgbClr val="FFDD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3" name="文字方塊 22"/>
              <p:cNvSpPr txBox="1"/>
              <p:nvPr/>
            </p:nvSpPr>
            <p:spPr>
              <a:xfrm>
                <a:off x="460350" y="1341727"/>
                <a:ext cx="8280920" cy="6716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TW" altLang="en-US" sz="2800" b="1" dirty="0">
                    <a:solidFill>
                      <a:schemeClr val="accent2">
                        <a:lumMod val="5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線上彈性學習期間，我要如何</a:t>
                </a:r>
                <a:r>
                  <a:rPr lang="zh-TW" altLang="en-US" sz="2800" b="1" dirty="0">
                    <a:solidFill>
                      <a:schemeClr val="accent2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線上學習</a:t>
                </a:r>
                <a:r>
                  <a:rPr lang="zh-TW" altLang="en-US" sz="2800" b="1" dirty="0">
                    <a:solidFill>
                      <a:schemeClr val="accent2">
                        <a:lumMod val="50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呢？</a:t>
                </a:r>
                <a:endParaRPr lang="en-US" altLang="zh-TW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</p:grpSp>
        <p:grpSp>
          <p:nvGrpSpPr>
            <p:cNvPr id="24" name="群組 23"/>
            <p:cNvGrpSpPr/>
            <p:nvPr/>
          </p:nvGrpSpPr>
          <p:grpSpPr>
            <a:xfrm>
              <a:off x="235954" y="1657150"/>
              <a:ext cx="881852" cy="846260"/>
              <a:chOff x="200769" y="1640093"/>
              <a:chExt cx="881852" cy="846260"/>
            </a:xfrm>
          </p:grpSpPr>
          <p:sp>
            <p:nvSpPr>
              <p:cNvPr id="25" name="任意多边形 54"/>
              <p:cNvSpPr>
                <a:spLocks noChangeArrowheads="1"/>
              </p:cNvSpPr>
              <p:nvPr/>
            </p:nvSpPr>
            <p:spPr bwMode="auto">
              <a:xfrm>
                <a:off x="200769" y="1640093"/>
                <a:ext cx="881852" cy="846260"/>
              </a:xfrm>
              <a:custGeom>
                <a:avLst/>
                <a:gdLst>
                  <a:gd name="T0" fmla="*/ 462702 w 925404"/>
                  <a:gd name="T1" fmla="*/ 0 h 925404"/>
                  <a:gd name="T2" fmla="*/ 925404 w 925404"/>
                  <a:gd name="T3" fmla="*/ 462702 h 925404"/>
                  <a:gd name="T4" fmla="*/ 462702 w 925404"/>
                  <a:gd name="T5" fmla="*/ 925404 h 925404"/>
                  <a:gd name="T6" fmla="*/ 0 w 925404"/>
                  <a:gd name="T7" fmla="*/ 462702 h 925404"/>
                  <a:gd name="T8" fmla="*/ 462702 w 925404"/>
                  <a:gd name="T9" fmla="*/ 0 h 9254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25404"/>
                  <a:gd name="T16" fmla="*/ 0 h 925404"/>
                  <a:gd name="T17" fmla="*/ 925404 w 925404"/>
                  <a:gd name="T18" fmla="*/ 925404 h 9254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25404" h="925404">
                    <a:moveTo>
                      <a:pt x="462702" y="0"/>
                    </a:moveTo>
                    <a:cubicBezTo>
                      <a:pt x="718245" y="0"/>
                      <a:pt x="925404" y="207159"/>
                      <a:pt x="925404" y="462702"/>
                    </a:cubicBezTo>
                    <a:cubicBezTo>
                      <a:pt x="925404" y="718245"/>
                      <a:pt x="718245" y="925404"/>
                      <a:pt x="462702" y="925404"/>
                    </a:cubicBezTo>
                    <a:cubicBezTo>
                      <a:pt x="207159" y="925404"/>
                      <a:pt x="0" y="718245"/>
                      <a:pt x="0" y="462702"/>
                    </a:cubicBezTo>
                    <a:cubicBezTo>
                      <a:pt x="0" y="207159"/>
                      <a:pt x="207159" y="0"/>
                      <a:pt x="462702" y="0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69850" cap="flat" cmpd="sng">
                <a:solidFill>
                  <a:srgbClr val="FFC000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200769" y="1740057"/>
                <a:ext cx="848309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3600" b="1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  <a:sym typeface="微软雅黑" pitchFamily="34" charset="-122"/>
                  </a:rPr>
                  <a:t>Q6</a:t>
                </a:r>
                <a:endParaRPr lang="zh-CN" altLang="en-US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endParaRPr>
              </a:p>
            </p:txBody>
          </p:sp>
        </p:grpSp>
      </p:grpSp>
      <p:sp>
        <p:nvSpPr>
          <p:cNvPr id="7" name="圓角矩形圖說文字 6"/>
          <p:cNvSpPr/>
          <p:nvPr/>
        </p:nvSpPr>
        <p:spPr>
          <a:xfrm>
            <a:off x="220639" y="2151423"/>
            <a:ext cx="8607365" cy="242660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3" name="文字方塊 12"/>
          <p:cNvSpPr txBox="1"/>
          <p:nvPr/>
        </p:nvSpPr>
        <p:spPr>
          <a:xfrm>
            <a:off x="414839" y="2641277"/>
            <a:ext cx="8117699" cy="1672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一般、專題、講座類課程及實作課程</a:t>
            </a:r>
            <a:endParaRPr lang="zh-TW" altLang="en-US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ts val="2600"/>
              </a:lnSpc>
            </a:pP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於網路大學平台公告停課科目線上彈性教學方式。同學需依授課教師指示完成學習進度。由授課教師評量學生學習表現，給予核定成績。</a:t>
            </a:r>
            <a:b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如未能於網路大學確認線上學習內容，請洽任課教師或開課系所</a:t>
            </a:r>
            <a:r>
              <a:rPr lang="zh-TW" altLang="en-US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詢問相關細節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</p:txBody>
      </p:sp>
      <p:sp>
        <p:nvSpPr>
          <p:cNvPr id="18" name="向右箭號 57">
            <a:extLst>
              <a:ext uri="{FF2B5EF4-FFF2-40B4-BE49-F238E27FC236}">
                <a16:creationId xmlns:a16="http://schemas.microsoft.com/office/drawing/2014/main" id="{9CED2605-BC7F-4739-8254-DF192108E8AD}"/>
              </a:ext>
            </a:extLst>
          </p:cNvPr>
          <p:cNvSpPr/>
          <p:nvPr/>
        </p:nvSpPr>
        <p:spPr>
          <a:xfrm>
            <a:off x="477848" y="4792637"/>
            <a:ext cx="2592288" cy="720000"/>
          </a:xfrm>
          <a:prstGeom prst="rightArrow">
            <a:avLst>
              <a:gd name="adj1" fmla="val 100000"/>
              <a:gd name="adj2" fmla="val 61430"/>
            </a:avLst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798C09BB-D76D-4FD8-B50B-9519EB7943C2}"/>
              </a:ext>
            </a:extLst>
          </p:cNvPr>
          <p:cNvSpPr txBox="1"/>
          <p:nvPr/>
        </p:nvSpPr>
        <p:spPr>
          <a:xfrm>
            <a:off x="540865" y="4921804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範例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2" name="筆跡 11">
                <a:extLst>
                  <a:ext uri="{FF2B5EF4-FFF2-40B4-BE49-F238E27FC236}">
                    <a16:creationId xmlns:a16="http://schemas.microsoft.com/office/drawing/2014/main" id="{5B52CEEC-3613-4972-ABE6-7A61607D597C}"/>
                  </a:ext>
                </a:extLst>
              </p14:cNvPr>
              <p14:cNvContentPartPr/>
              <p14:nvPr/>
            </p14:nvContentPartPr>
            <p14:xfrm>
              <a:off x="4999938" y="5331580"/>
              <a:ext cx="277200" cy="113400"/>
            </p14:xfrm>
          </p:contentPart>
        </mc:Choice>
        <mc:Fallback xmlns="">
          <p:pic>
            <p:nvPicPr>
              <p:cNvPr id="12" name="筆跡 11">
                <a:extLst>
                  <a:ext uri="{FF2B5EF4-FFF2-40B4-BE49-F238E27FC236}">
                    <a16:creationId xmlns:a16="http://schemas.microsoft.com/office/drawing/2014/main" id="{5B52CEEC-3613-4972-ABE6-7A61607D597C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971498" y="5303140"/>
                <a:ext cx="334080" cy="170280"/>
              </a:xfrm>
              <a:prstGeom prst="rect">
                <a:avLst/>
              </a:prstGeom>
            </p:spPr>
          </p:pic>
        </mc:Fallback>
      </mc:AlternateContent>
      <p:pic>
        <p:nvPicPr>
          <p:cNvPr id="31" name="內容版面配置區 6">
            <a:extLst>
              <a:ext uri="{FF2B5EF4-FFF2-40B4-BE49-F238E27FC236}">
                <a16:creationId xmlns:a16="http://schemas.microsoft.com/office/drawing/2014/main" id="{0D86E693-BE4C-41B2-959A-B5C5C09494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0410" y="4671936"/>
            <a:ext cx="2626559" cy="2120703"/>
          </a:xfrm>
          <a:prstGeom prst="rect">
            <a:avLst/>
          </a:prstGeom>
        </p:spPr>
      </p:pic>
      <p:sp>
        <p:nvSpPr>
          <p:cNvPr id="32" name="矩形 31">
            <a:extLst>
              <a:ext uri="{FF2B5EF4-FFF2-40B4-BE49-F238E27FC236}">
                <a16:creationId xmlns:a16="http://schemas.microsoft.com/office/drawing/2014/main" id="{98810259-7F86-49F5-A55E-1E270DF48AFF}"/>
              </a:ext>
            </a:extLst>
          </p:cNvPr>
          <p:cNvSpPr/>
          <p:nvPr/>
        </p:nvSpPr>
        <p:spPr>
          <a:xfrm>
            <a:off x="3790598" y="6219001"/>
            <a:ext cx="1385409" cy="4370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文字方塊 32">
            <a:extLst>
              <a:ext uri="{FF2B5EF4-FFF2-40B4-BE49-F238E27FC236}">
                <a16:creationId xmlns:a16="http://schemas.microsoft.com/office/drawing/2014/main" id="{49E45636-D5AA-4A6F-981A-88D009A8C4F2}"/>
              </a:ext>
            </a:extLst>
          </p:cNvPr>
          <p:cNvSpPr txBox="1"/>
          <p:nvPr/>
        </p:nvSpPr>
        <p:spPr>
          <a:xfrm>
            <a:off x="3723861" y="6183620"/>
            <a:ext cx="160571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b="1" dirty="0">
                <a:solidFill>
                  <a:srgbClr val="C3911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受疫情影響第○週公告</a:t>
            </a:r>
          </a:p>
        </p:txBody>
      </p:sp>
    </p:spTree>
    <p:extLst>
      <p:ext uri="{BB962C8B-B14F-4D97-AF65-F5344CB8AC3E}">
        <p14:creationId xmlns:p14="http://schemas.microsoft.com/office/powerpoint/2010/main" val="1097219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22123"/>
              </p:ext>
            </p:extLst>
          </p:nvPr>
        </p:nvGraphicFramePr>
        <p:xfrm>
          <a:off x="593573" y="2997562"/>
          <a:ext cx="8246281" cy="2893766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96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683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696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0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負責單位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業務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電話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07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教務處註冊組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註冊、繳費、休學、退學、復學、退費、修業期限、成績、學分抵免 及畢業</a:t>
                      </a: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等學習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相關業務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06-2532106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#330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331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emregi@mail.tut.edu.tw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2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教務處課務組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選課、停課、補課、停修</a:t>
                      </a:r>
                      <a:r>
                        <a:rPr lang="zh-TW" alt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考試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相關業務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06-2532106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#387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388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emcurr@mail.tut.edu.tw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46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教務處</a:t>
                      </a:r>
                      <a:b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教學資源中心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線上教學資源增能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06-2532106</a:t>
                      </a:r>
                      <a:b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#345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emtrca@mail.tut.edu.tw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12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網資中心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網路大學相關問題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06-2532106</a:t>
                      </a:r>
                      <a:b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#261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emcent@mail.tut.edu.tw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2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學務處生輔組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3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學生缺課請假相關業務</a:t>
                      </a:r>
                      <a:endParaRPr lang="zh-TW" sz="13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06-2532106</a:t>
                      </a:r>
                      <a:b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</a:b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#222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322</a:t>
                      </a:r>
                      <a:r>
                        <a:rPr lang="zh-TW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</a:t>
                      </a:r>
                      <a:r>
                        <a:rPr 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323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9"/>
                        </a:rPr>
                        <a:t>emlife@mail.tut.edu.tw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90454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577750"/>
              </p:ext>
            </p:extLst>
          </p:nvPr>
        </p:nvGraphicFramePr>
        <p:xfrm>
          <a:off x="2483768" y="3023605"/>
          <a:ext cx="4361184" cy="3091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生科學院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服設系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emfash@mail.tut.edu.tw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美容系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emcosm@mail.tut.edu.tw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幼保系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emchil@mail.tut.edu.tw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highlight>
                            <a:srgbClr val="31859C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餐飲系</a:t>
                      </a:r>
                      <a:endParaRPr lang="zh-TW" sz="1300" kern="100" dirty="0">
                        <a:effectLst/>
                        <a:highlight>
                          <a:srgbClr val="31859C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emfbss@mail.tut.edu.tw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生服系所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9"/>
                        </a:rPr>
                        <a:t>emhome@mail.tut.edu.tw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運休系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hlinkClick r:id="rId10"/>
                        </a:rPr>
                        <a:t>emdrhm@mail.tut.edu.tw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7696774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2479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3377024"/>
              </p:ext>
            </p:extLst>
          </p:nvPr>
        </p:nvGraphicFramePr>
        <p:xfrm>
          <a:off x="2483768" y="3023605"/>
          <a:ext cx="4361184" cy="2623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管理學院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國企系所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emtrad@mail.tut.edu.tw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財金系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emfina@mail.tut.edu.tw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資管系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emmisd@mail.tut.edu.tw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highlight>
                            <a:srgbClr val="31859C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企管系</a:t>
                      </a:r>
                      <a:endParaRPr lang="zh-TW" sz="1300" kern="100" dirty="0">
                        <a:effectLst/>
                        <a:highlight>
                          <a:srgbClr val="31859C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emcrma@mail.tut.edu.tw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連鎖加盟學程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9"/>
                        </a:rPr>
                        <a:t>emshop@mail.tut.edu.tw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94147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448412"/>
              </p:ext>
            </p:extLst>
          </p:nvPr>
        </p:nvGraphicFramePr>
        <p:xfrm>
          <a:off x="2483768" y="3023605"/>
          <a:ext cx="4361184" cy="3091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設計學院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室設系所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emidid@mail.tut.edu.tw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視傳系所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emvcda@mail.tut.edu.tw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商設系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empdes@mail.tut.edu.tw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highlight>
                            <a:srgbClr val="31859C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多動系</a:t>
                      </a:r>
                      <a:endParaRPr lang="zh-TW" sz="1300" kern="100" dirty="0">
                        <a:effectLst/>
                        <a:highlight>
                          <a:srgbClr val="31859C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emmaya@mail.tut.edu.tw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時尚系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9"/>
                        </a:rPr>
                        <a:t>emdesi@mail.tut.edu.tw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漫畫學程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hlinkClick r:id="rId10"/>
                        </a:rPr>
                        <a:t>emgpen@mail.tut.edu.tw</a:t>
                      </a:r>
                      <a:endParaRPr lang="en-US" alt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9925880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5364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617397"/>
              </p:ext>
            </p:extLst>
          </p:nvPr>
        </p:nvGraphicFramePr>
        <p:xfrm>
          <a:off x="2483768" y="3023605"/>
          <a:ext cx="4361184" cy="2155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藝術學院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美術系所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emarts@mail.tut.edu.tw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音樂系所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emmusi@mail.tut.edu.tw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舞蹈系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emdanc@mail.tut.edu.tw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highlight>
                            <a:srgbClr val="31859C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流行音樂學程</a:t>
                      </a:r>
                      <a:endParaRPr lang="zh-TW" sz="1300" kern="100" dirty="0">
                        <a:effectLst/>
                        <a:highlight>
                          <a:srgbClr val="31859C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empopm@mail.tut.edu.tw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56186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1673432"/>
              </p:ext>
            </p:extLst>
          </p:nvPr>
        </p:nvGraphicFramePr>
        <p:xfrm>
          <a:off x="2483768" y="3023605"/>
          <a:ext cx="4361184" cy="2623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旅遊學院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應英系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emengl@mail.tut.edu.tw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旅管系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emhote@mail.tut.edu.tw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會資系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7"/>
                        </a:rPr>
                        <a:t>emacco@mail.tut.edu.tw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highlight>
                            <a:srgbClr val="31859C"/>
                          </a:highlight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養生學程</a:t>
                      </a:r>
                      <a:endParaRPr lang="zh-TW" sz="1300" kern="100" dirty="0">
                        <a:effectLst/>
                        <a:highlight>
                          <a:srgbClr val="31859C"/>
                        </a:highlight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8"/>
                        </a:rPr>
                        <a:t>emblrm@mail.tut.edu.tw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餐旅管理學程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  <a:hlinkClick r:id="rId9"/>
                        </a:rPr>
                        <a:t>emhosp@mail.tut.edu.tw</a:t>
                      </a:r>
                      <a:endParaRPr lang="en-US" alt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437322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642959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36055" y="62373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矩形 14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直線接點 19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61662" y="622724"/>
            <a:ext cx="8366888" cy="918001"/>
            <a:chOff x="307221" y="1069323"/>
            <a:chExt cx="8434049" cy="1178350"/>
          </a:xfrm>
        </p:grpSpPr>
        <p:sp>
          <p:nvSpPr>
            <p:cNvPr id="22" name="圓角矩形 21"/>
            <p:cNvSpPr/>
            <p:nvPr/>
          </p:nvSpPr>
          <p:spPr>
            <a:xfrm>
              <a:off x="307221" y="1069323"/>
              <a:ext cx="8347391" cy="1178350"/>
            </a:xfrm>
            <a:prstGeom prst="roundRect">
              <a:avLst/>
            </a:prstGeom>
            <a:solidFill>
              <a:srgbClr val="FFDD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23" name="文字方塊 22"/>
            <p:cNvSpPr txBox="1"/>
            <p:nvPr/>
          </p:nvSpPr>
          <p:spPr>
            <a:xfrm>
              <a:off x="460350" y="1341727"/>
              <a:ext cx="8280920" cy="6716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如遇疑問時要去</a:t>
              </a:r>
              <a:r>
                <a:rPr lang="zh-TW" altLang="en-US" sz="2800" b="1" dirty="0">
                  <a:solidFill>
                    <a:schemeClr val="accent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哪裡詢問</a:t>
              </a:r>
              <a:r>
                <a:rPr lang="zh-TW" altLang="en-US" sz="2800" b="1" dirty="0">
                  <a:solidFill>
                    <a:schemeClr val="accent2">
                      <a:lumMod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呢？</a:t>
              </a:r>
              <a:endParaRPr lang="en-US" altLang="zh-TW" sz="2800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286705" y="676327"/>
            <a:ext cx="881852" cy="846260"/>
            <a:chOff x="251520" y="659270"/>
            <a:chExt cx="881852" cy="846260"/>
          </a:xfrm>
        </p:grpSpPr>
        <p:sp>
          <p:nvSpPr>
            <p:cNvPr id="25" name="任意多边形 54"/>
            <p:cNvSpPr>
              <a:spLocks noChangeArrowheads="1"/>
            </p:cNvSpPr>
            <p:nvPr/>
          </p:nvSpPr>
          <p:spPr bwMode="auto">
            <a:xfrm>
              <a:off x="251520" y="659270"/>
              <a:ext cx="881852" cy="846260"/>
            </a:xfrm>
            <a:custGeom>
              <a:avLst/>
              <a:gdLst>
                <a:gd name="T0" fmla="*/ 462702 w 925404"/>
                <a:gd name="T1" fmla="*/ 0 h 925404"/>
                <a:gd name="T2" fmla="*/ 925404 w 925404"/>
                <a:gd name="T3" fmla="*/ 462702 h 925404"/>
                <a:gd name="T4" fmla="*/ 462702 w 925404"/>
                <a:gd name="T5" fmla="*/ 925404 h 925404"/>
                <a:gd name="T6" fmla="*/ 0 w 925404"/>
                <a:gd name="T7" fmla="*/ 462702 h 925404"/>
                <a:gd name="T8" fmla="*/ 462702 w 925404"/>
                <a:gd name="T9" fmla="*/ 0 h 92540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25404"/>
                <a:gd name="T16" fmla="*/ 0 h 925404"/>
                <a:gd name="T17" fmla="*/ 925404 w 925404"/>
                <a:gd name="T18" fmla="*/ 925404 h 92540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25404" h="925404">
                  <a:moveTo>
                    <a:pt x="462702" y="0"/>
                  </a:moveTo>
                  <a:cubicBezTo>
                    <a:pt x="718245" y="0"/>
                    <a:pt x="925404" y="207159"/>
                    <a:pt x="925404" y="462702"/>
                  </a:cubicBezTo>
                  <a:cubicBezTo>
                    <a:pt x="925404" y="718245"/>
                    <a:pt x="718245" y="925404"/>
                    <a:pt x="462702" y="925404"/>
                  </a:cubicBezTo>
                  <a:cubicBezTo>
                    <a:pt x="207159" y="925404"/>
                    <a:pt x="0" y="718245"/>
                    <a:pt x="0" y="462702"/>
                  </a:cubicBezTo>
                  <a:cubicBezTo>
                    <a:pt x="0" y="207159"/>
                    <a:pt x="207159" y="0"/>
                    <a:pt x="462702" y="0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69850" cap="flat" cmpd="sng">
              <a:solidFill>
                <a:srgbClr val="FFC000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80521" y="757963"/>
              <a:ext cx="848309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微软雅黑" pitchFamily="34" charset="-122"/>
                </a:rPr>
                <a:t>Q7</a:t>
              </a:r>
              <a:endParaRPr lang="zh-CN" altLang="en-US" sz="3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endParaRPr>
            </a:p>
          </p:txBody>
        </p:sp>
      </p:grp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74516"/>
              </p:ext>
            </p:extLst>
          </p:nvPr>
        </p:nvGraphicFramePr>
        <p:xfrm>
          <a:off x="2483768" y="3023605"/>
          <a:ext cx="4361184" cy="1219564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1242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190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35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其他中心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email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師培中心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5"/>
                        </a:rPr>
                        <a:t>emeduc@mail.tut.edu.tw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3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通識中心</a:t>
                      </a:r>
                      <a:endParaRPr lang="zh-TW" sz="13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u="sng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hlinkClick r:id="rId6"/>
                        </a:rPr>
                        <a:t>emgecc@mail.tut.edu.tw</a:t>
                      </a: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" name="圓角矩形圖說文字 17"/>
          <p:cNvSpPr/>
          <p:nvPr/>
        </p:nvSpPr>
        <p:spPr>
          <a:xfrm>
            <a:off x="413032" y="1705761"/>
            <a:ext cx="8607365" cy="945817"/>
          </a:xfrm>
          <a:prstGeom prst="wedgeRoundRectCallout">
            <a:avLst>
              <a:gd name="adj1" fmla="val 41327"/>
              <a:gd name="adj2" fmla="val -57241"/>
              <a:gd name="adj3" fmla="val 16667"/>
            </a:avLst>
          </a:prstGeom>
          <a:solidFill>
            <a:schemeClr val="bg1">
              <a:lumMod val="95000"/>
            </a:schemeClr>
          </a:solidFill>
          <a:ln>
            <a:solidFill>
              <a:srgbClr val="FFDD6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文字方塊 16"/>
          <p:cNvSpPr txBox="1"/>
          <p:nvPr/>
        </p:nvSpPr>
        <p:spPr>
          <a:xfrm>
            <a:off x="513149" y="1827042"/>
            <a:ext cx="8117699" cy="728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如您因疫情無法到校上課，請務必與導師及授課教師聯繫。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其他相關疑問亦可依問題屬性與以下單位聯繫。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13049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" descr="F:\PPT素材\PPT素材\logo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5083"/>
          <a:stretch/>
        </p:blipFill>
        <p:spPr bwMode="auto">
          <a:xfrm>
            <a:off x="6444208" y="6408712"/>
            <a:ext cx="2584342" cy="4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圓角矩形 3"/>
          <p:cNvSpPr/>
          <p:nvPr/>
        </p:nvSpPr>
        <p:spPr>
          <a:xfrm>
            <a:off x="1187624" y="2780928"/>
            <a:ext cx="6768752" cy="1695109"/>
          </a:xfrm>
          <a:prstGeom prst="roundRect">
            <a:avLst>
              <a:gd name="adj" fmla="val 50000"/>
            </a:avLst>
          </a:prstGeom>
          <a:solidFill>
            <a:srgbClr val="FDF8F5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654159" y="2966762"/>
            <a:ext cx="58356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相關措施將視疫情發展</a:t>
            </a:r>
            <a:endParaRPr lang="en-US" altLang="zh-TW" sz="4000" b="1" dirty="0">
              <a:solidFill>
                <a:schemeClr val="accent4">
                  <a:lumMod val="7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4000" b="1" dirty="0">
                <a:solidFill>
                  <a:schemeClr val="accent4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滾動修正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6" name="標題 1"/>
          <p:cNvSpPr>
            <a:spLocks noGrp="1"/>
          </p:cNvSpPr>
          <p:nvPr>
            <p:ph type="ctrTitle"/>
          </p:nvPr>
        </p:nvSpPr>
        <p:spPr>
          <a:xfrm>
            <a:off x="2701950" y="-55639"/>
            <a:ext cx="6156177" cy="726513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新型冠狀肺炎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線上彈性學習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027" name="Picture 3" descr="C:\Users\owner\Desktop\未命名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541"/>
            <a:ext cx="2304256" cy="320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直線接點 16"/>
          <p:cNvCxnSpPr/>
          <p:nvPr/>
        </p:nvCxnSpPr>
        <p:spPr>
          <a:xfrm>
            <a:off x="2627784" y="150541"/>
            <a:ext cx="0" cy="320763"/>
          </a:xfrm>
          <a:prstGeom prst="line">
            <a:avLst/>
          </a:prstGeom>
          <a:ln w="25400" cmpd="sng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7395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9398</TotalTime>
  <Words>1541</Words>
  <Application>Microsoft Macintosh PowerPoint</Application>
  <PresentationFormat>如螢幕大小 (4:3)</PresentationFormat>
  <Paragraphs>218</Paragraphs>
  <Slides>15</Slides>
  <Notes>15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15</vt:i4>
      </vt:variant>
    </vt:vector>
  </HeadingPairs>
  <TitlesOfParts>
    <vt:vector size="22" baseType="lpstr">
      <vt:lpstr>微軟正黑體</vt:lpstr>
      <vt:lpstr>微软雅黑</vt:lpstr>
      <vt:lpstr>宋体</vt:lpstr>
      <vt:lpstr>Arial</vt:lpstr>
      <vt:lpstr>Calibri</vt:lpstr>
      <vt:lpstr>Wingdings</vt:lpstr>
      <vt:lpstr>Office 佈景主題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  <vt:lpstr>新型冠狀肺炎-線上彈性學習Q&amp;A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Windows 使用者</dc:creator>
  <cp:lastModifiedBy>Microsoft Office User</cp:lastModifiedBy>
  <cp:revision>507</cp:revision>
  <cp:lastPrinted>2021-05-15T08:11:56Z</cp:lastPrinted>
  <dcterms:created xsi:type="dcterms:W3CDTF">2020-01-07T01:09:49Z</dcterms:created>
  <dcterms:modified xsi:type="dcterms:W3CDTF">2021-05-15T14:12:26Z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10566689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S8.2.3</vt:lpwstr>
  </property>
</Properties>
</file>